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 id="2147483684" r:id="rId4"/>
  </p:sldMasterIdLst>
  <p:sldIdLst>
    <p:sldId id="275" r:id="rId5"/>
    <p:sldId id="257" r:id="rId6"/>
    <p:sldId id="258" r:id="rId7"/>
    <p:sldId id="259" r:id="rId8"/>
    <p:sldId id="264" r:id="rId9"/>
    <p:sldId id="271" r:id="rId10"/>
    <p:sldId id="260" r:id="rId11"/>
    <p:sldId id="265" r:id="rId12"/>
    <p:sldId id="273" r:id="rId13"/>
    <p:sldId id="261" r:id="rId14"/>
    <p:sldId id="266" r:id="rId15"/>
    <p:sldId id="267" r:id="rId16"/>
    <p:sldId id="272" r:id="rId17"/>
    <p:sldId id="262" r:id="rId18"/>
    <p:sldId id="268" r:id="rId19"/>
    <p:sldId id="274" r:id="rId20"/>
    <p:sldId id="263" r:id="rId21"/>
    <p:sldId id="269" r:id="rId22"/>
    <p:sldId id="270"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3/29/2021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3/29/2021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48AAC3-17D1-457E-95DA-80FDF938B1D0}" type="datetimeFigureOut">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304110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8AAC3-17D1-457E-95DA-80FDF938B1D0}" type="datetimeFigureOut">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3038993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8AAC3-17D1-457E-95DA-80FDF938B1D0}" type="datetimeFigureOut">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2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8AAC3-17D1-457E-95DA-80FDF938B1D0}" type="datetimeFigureOut">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44975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8AAC3-17D1-457E-95DA-80FDF938B1D0}" type="datetimeFigureOut">
              <a:rPr lang="en-US" smtClean="0"/>
              <a:t>3/29/2021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486110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48AAC3-17D1-457E-95DA-80FDF938B1D0}" type="datetimeFigureOut">
              <a:rPr lang="en-US" smtClean="0"/>
              <a:t>3/29/2021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4289357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8AAC3-17D1-457E-95DA-80FDF938B1D0}" type="datetimeFigureOut">
              <a:rPr lang="en-US" smtClean="0"/>
              <a:t>3/29/2021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372151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8AAC3-17D1-457E-95DA-80FDF938B1D0}" type="datetimeFigureOut">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38210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8AAC3-17D1-457E-95DA-80FDF938B1D0}" type="datetimeFigureOut">
              <a:rPr lang="en-US" smtClean="0"/>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601689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8AAC3-17D1-457E-95DA-80FDF938B1D0}" type="datetimeFigureOut">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33919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8AAC3-17D1-457E-95DA-80FDF938B1D0}" type="datetimeFigureOut">
              <a:rPr lang="en-US" smtClean="0"/>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691532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blackWhite">
          <a:xfrm>
            <a:off x="0" y="0"/>
            <a:ext cx="12192000" cy="1690688"/>
          </a:xfrm>
          <a:prstGeom prst="rect">
            <a:avLst/>
          </a:prstGeom>
          <a:solidFill>
            <a:schemeClr val="accent1"/>
          </a:solidFill>
          <a:ln w="952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5" name="Rectangle 3"/>
          <p:cNvSpPr>
            <a:spLocks noChangeArrowheads="1"/>
          </p:cNvSpPr>
          <p:nvPr/>
        </p:nvSpPr>
        <p:spPr bwMode="blackWhite">
          <a:xfrm>
            <a:off x="0" y="5164139"/>
            <a:ext cx="12192000" cy="1690687"/>
          </a:xfrm>
          <a:prstGeom prst="rect">
            <a:avLst/>
          </a:prstGeom>
          <a:solidFill>
            <a:schemeClr val="accent1"/>
          </a:solidFill>
          <a:ln w="952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7" name="Rectangle 7"/>
          <p:cNvSpPr>
            <a:spLocks noChangeArrowheads="1"/>
          </p:cNvSpPr>
          <p:nvPr/>
        </p:nvSpPr>
        <p:spPr bwMode="black">
          <a:xfrm>
            <a:off x="9766300" y="6270626"/>
            <a:ext cx="2065867" cy="244475"/>
          </a:xfrm>
          <a:prstGeom prst="rect">
            <a:avLst/>
          </a:prstGeom>
          <a:noFill/>
          <a:ln w="9525">
            <a:noFill/>
            <a:miter lim="800000"/>
            <a:headEnd/>
            <a:tailEnd/>
          </a:ln>
          <a:effectLst/>
        </p:spPr>
        <p:txBody>
          <a:bodyPr>
            <a:spAutoFit/>
          </a:bodyPr>
          <a:lstStyle/>
          <a:p>
            <a:pPr algn="r" eaLnBrk="0" hangingPunct="0">
              <a:defRPr/>
            </a:pPr>
            <a:r>
              <a:rPr lang="en-US" altLang="en-US" sz="1000" dirty="0">
                <a:solidFill>
                  <a:srgbClr val="FFFFFF"/>
                </a:solidFill>
                <a:latin typeface="Arial" charset="0"/>
                <a:cs typeface="Arial" charset="0"/>
              </a:rPr>
              <a:t>© 2019 UPES</a:t>
            </a:r>
          </a:p>
        </p:txBody>
      </p:sp>
      <p:sp>
        <p:nvSpPr>
          <p:cNvPr id="8" name="Line 8"/>
          <p:cNvSpPr>
            <a:spLocks noChangeShapeType="1"/>
          </p:cNvSpPr>
          <p:nvPr/>
        </p:nvSpPr>
        <p:spPr bwMode="black">
          <a:xfrm flipV="1">
            <a:off x="2484967" y="4217989"/>
            <a:ext cx="0" cy="941387"/>
          </a:xfrm>
          <a:prstGeom prst="line">
            <a:avLst/>
          </a:prstGeom>
          <a:noFill/>
          <a:ln w="12700">
            <a:solidFill>
              <a:schemeClr val="tx2"/>
            </a:solidFill>
            <a:round/>
            <a:headEnd/>
            <a:tailEnd/>
          </a:ln>
          <a:effectLst/>
        </p:spPr>
        <p:txBody>
          <a:bodyPr/>
          <a:lstStyle/>
          <a:p>
            <a:pPr>
              <a:defRPr/>
            </a:pPr>
            <a:endParaRPr lang="en-US" sz="1800">
              <a:solidFill>
                <a:srgbClr val="FFFFFF"/>
              </a:solidFill>
              <a:latin typeface="Arial" charset="0"/>
              <a:cs typeface="Arial" charset="0"/>
            </a:endParaRPr>
          </a:p>
        </p:txBody>
      </p:sp>
      <p:sp>
        <p:nvSpPr>
          <p:cNvPr id="9" name="Line 9"/>
          <p:cNvSpPr>
            <a:spLocks noChangeShapeType="1"/>
          </p:cNvSpPr>
          <p:nvPr/>
        </p:nvSpPr>
        <p:spPr bwMode="black">
          <a:xfrm flipV="1">
            <a:off x="2482851" y="1362075"/>
            <a:ext cx="0" cy="331788"/>
          </a:xfrm>
          <a:prstGeom prst="line">
            <a:avLst/>
          </a:prstGeom>
          <a:noFill/>
          <a:ln w="12700">
            <a:solidFill>
              <a:schemeClr val="tx1"/>
            </a:solidFill>
            <a:round/>
            <a:headEnd/>
            <a:tailEnd/>
          </a:ln>
          <a:effectLst/>
        </p:spPr>
        <p:txBody>
          <a:bodyPr/>
          <a:lstStyle/>
          <a:p>
            <a:pPr>
              <a:defRPr/>
            </a:pPr>
            <a:endParaRPr lang="en-US" sz="1800">
              <a:solidFill>
                <a:srgbClr val="FFFFFF"/>
              </a:solidFill>
              <a:latin typeface="Arial" charset="0"/>
              <a:cs typeface="Arial" charset="0"/>
            </a:endParaRPr>
          </a:p>
        </p:txBody>
      </p:sp>
      <p:sp>
        <p:nvSpPr>
          <p:cNvPr id="5130" name="Rectangle 10"/>
          <p:cNvSpPr>
            <a:spLocks noGrp="1" noChangeArrowheads="1"/>
          </p:cNvSpPr>
          <p:nvPr>
            <p:ph type="ctrTitle"/>
          </p:nvPr>
        </p:nvSpPr>
        <p:spPr>
          <a:xfrm>
            <a:off x="772584" y="2362201"/>
            <a:ext cx="10606616" cy="1470025"/>
          </a:xfrm>
        </p:spPr>
        <p:txBody>
          <a:bodyPr/>
          <a:lstStyle>
            <a:lvl1pPr>
              <a:defRPr b="1">
                <a:solidFill>
                  <a:schemeClr val="bg1"/>
                </a:solidFill>
              </a:defRPr>
            </a:lvl1pPr>
          </a:lstStyle>
          <a:p>
            <a:r>
              <a:rPr lang="en-US" altLang="en-US" dirty="0"/>
              <a:t>Presentation Title</a:t>
            </a:r>
          </a:p>
        </p:txBody>
      </p:sp>
      <p:sp>
        <p:nvSpPr>
          <p:cNvPr id="5131" name="Rectangle 11"/>
          <p:cNvSpPr>
            <a:spLocks noGrp="1" noChangeArrowheads="1"/>
          </p:cNvSpPr>
          <p:nvPr>
            <p:ph type="subTitle" idx="1"/>
          </p:nvPr>
        </p:nvSpPr>
        <p:spPr>
          <a:xfrm>
            <a:off x="2599267" y="4106863"/>
            <a:ext cx="8534400" cy="1384300"/>
          </a:xfrm>
        </p:spPr>
        <p:txBody>
          <a:bodyPr/>
          <a:lstStyle>
            <a:lvl1pPr marL="0" indent="0">
              <a:buFont typeface="Wingdings" pitchFamily="2" charset="2"/>
              <a:buNone/>
              <a:defRPr sz="2400">
                <a:solidFill>
                  <a:schemeClr val="accent2"/>
                </a:solidFill>
              </a:defRPr>
            </a:lvl1pPr>
          </a:lstStyle>
          <a:p>
            <a:r>
              <a:rPr lang="en-US" altLang="en-US" dirty="0"/>
              <a:t>Presentation Subtitle</a:t>
            </a:r>
            <a:br>
              <a:rPr lang="en-US" altLang="en-US" dirty="0"/>
            </a:br>
            <a:r>
              <a:rPr lang="en-US" altLang="en-US" dirty="0"/>
              <a:t>Subtitle Second Line</a:t>
            </a:r>
          </a:p>
        </p:txBody>
      </p:sp>
    </p:spTree>
    <p:extLst>
      <p:ext uri="{BB962C8B-B14F-4D97-AF65-F5344CB8AC3E}">
        <p14:creationId xmlns:p14="http://schemas.microsoft.com/office/powerpoint/2010/main" val="2780400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219200"/>
            <a:ext cx="11074400" cy="480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CB470E41-7805-46DB-BA4C-236D435D7F28}"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576766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62F0E77C-285C-449C-88D3-8B637471AE2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1453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600200"/>
            <a:ext cx="5435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00200"/>
            <a:ext cx="5435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sz="quarter" idx="10"/>
          </p:nvPr>
        </p:nvSpPr>
        <p:spPr>
          <a:ln/>
        </p:spPr>
        <p:txBody>
          <a:bodyPr/>
          <a:lstStyle>
            <a:lvl1pPr>
              <a:defRPr/>
            </a:lvl1pPr>
          </a:lstStyle>
          <a:p>
            <a:pPr>
              <a:defRPr/>
            </a:pPr>
            <a:fld id="{526F94D8-DEC3-4538-9EC4-910C3D4C5BC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64378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sz="quarter" idx="10"/>
          </p:nvPr>
        </p:nvSpPr>
        <p:spPr>
          <a:ln/>
        </p:spPr>
        <p:txBody>
          <a:bodyPr/>
          <a:lstStyle>
            <a:lvl1pPr>
              <a:defRPr/>
            </a:lvl1pPr>
          </a:lstStyle>
          <a:p>
            <a:pPr>
              <a:defRPr/>
            </a:pPr>
            <a:fld id="{BD367F67-B770-4EE1-929A-700C4EA970E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8103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sz="quarter" idx="10"/>
          </p:nvPr>
        </p:nvSpPr>
        <p:spPr>
          <a:ln/>
        </p:spPr>
        <p:txBody>
          <a:bodyPr/>
          <a:lstStyle>
            <a:lvl1pPr>
              <a:defRPr/>
            </a:lvl1pPr>
          </a:lstStyle>
          <a:p>
            <a:pPr>
              <a:defRPr/>
            </a:pPr>
            <a:fld id="{F3EE7DCB-A297-4EA4-A0AF-FD8678BC077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48033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F4F4279D-DAA7-4006-83BD-8B9868DB1DF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7903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A554708E-2087-4733-927B-12DD4481DF6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21778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71117C3C-4EC9-4E4D-8E07-5B33F7EF3E2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76386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30CC742A-8111-4F50-AB0F-FBAB2C43160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237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8317" y="533400"/>
            <a:ext cx="2918883"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5317" y="533400"/>
            <a:ext cx="855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0161FD63-D2E7-4196-BCA2-D8711F9402C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3030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113895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745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62325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4247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9726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8419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896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696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3577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082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973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973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700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711200" y="1600200"/>
            <a:ext cx="10363200" cy="4648200"/>
          </a:xfrm>
        </p:spPr>
        <p:txBody>
          <a:bodyPr/>
          <a:lstStyle/>
          <a:p>
            <a:pPr lvl="0"/>
            <a:endParaRPr lang="en-US" noProof="0"/>
          </a:p>
        </p:txBody>
      </p:sp>
    </p:spTree>
    <p:extLst>
      <p:ext uri="{BB962C8B-B14F-4D97-AF65-F5344CB8AC3E}">
        <p14:creationId xmlns:p14="http://schemas.microsoft.com/office/powerpoint/2010/main" val="3289380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71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3/29/2021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3/29/2021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8AAC3-17D1-457E-95DA-80FDF938B1D0}" type="datetimeFigureOut">
              <a:rPr lang="en-US" smtClean="0"/>
              <a:t>3/29/2021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DC4C5-776E-4BE5-8EA8-68CFFE25210A}" type="slidenum">
              <a:rPr lang="en-US" smtClean="0"/>
              <a:t>‹#›</a:t>
            </a:fld>
            <a:endParaRPr lang="en-US"/>
          </a:p>
        </p:txBody>
      </p:sp>
    </p:spTree>
    <p:extLst>
      <p:ext uri="{BB962C8B-B14F-4D97-AF65-F5344CB8AC3E}">
        <p14:creationId xmlns:p14="http://schemas.microsoft.com/office/powerpoint/2010/main" val="2556166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blackWhite">
          <a:xfrm>
            <a:off x="0" y="6475414"/>
            <a:ext cx="12192000" cy="382587"/>
          </a:xfrm>
          <a:prstGeom prst="rect">
            <a:avLst/>
          </a:prstGeom>
          <a:solidFill>
            <a:schemeClr val="accent1"/>
          </a:solidFill>
          <a:ln w="317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099" name="Rectangle 3"/>
          <p:cNvSpPr>
            <a:spLocks noChangeArrowheads="1"/>
          </p:cNvSpPr>
          <p:nvPr/>
        </p:nvSpPr>
        <p:spPr bwMode="blackWhite">
          <a:xfrm>
            <a:off x="0" y="0"/>
            <a:ext cx="12192000" cy="382588"/>
          </a:xfrm>
          <a:prstGeom prst="rect">
            <a:avLst/>
          </a:prstGeom>
          <a:solidFill>
            <a:schemeClr val="accent1"/>
          </a:solidFill>
          <a:ln w="317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1028" name="Rectangle 4"/>
          <p:cNvSpPr>
            <a:spLocks noGrp="1" noChangeArrowheads="1"/>
          </p:cNvSpPr>
          <p:nvPr>
            <p:ph type="title"/>
          </p:nvPr>
        </p:nvSpPr>
        <p:spPr bwMode="auto">
          <a:xfrm>
            <a:off x="205317" y="533401"/>
            <a:ext cx="11681883" cy="4984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508000" y="1600200"/>
            <a:ext cx="11074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4105" name="Rectangle 9"/>
          <p:cNvSpPr>
            <a:spLocks noGrp="1" noChangeArrowheads="1"/>
          </p:cNvSpPr>
          <p:nvPr>
            <p:ph type="sldNum" sz="quarter" idx="4"/>
          </p:nvPr>
        </p:nvSpPr>
        <p:spPr bwMode="black">
          <a:xfrm>
            <a:off x="205318" y="6502401"/>
            <a:ext cx="1341967"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spcBef>
                <a:spcPct val="50000"/>
              </a:spcBef>
              <a:defRPr sz="1000" b="1">
                <a:latin typeface="Arial" charset="0"/>
                <a:cs typeface="Arial" charset="0"/>
              </a:defRPr>
            </a:lvl1pPr>
          </a:lstStyle>
          <a:p>
            <a:pPr>
              <a:defRPr/>
            </a:pPr>
            <a:fld id="{0DA48991-441B-4C34-B5F3-5C3B4952CB0E}" type="slidenum">
              <a:rPr lang="en-US" altLang="en-US">
                <a:solidFill>
                  <a:srgbClr val="FFFFFF"/>
                </a:solidFill>
              </a:rPr>
              <a:pPr>
                <a:defRPr/>
              </a:pPr>
              <a:t>‹#›</a:t>
            </a:fld>
            <a:endParaRPr lang="en-US" altLang="en-US">
              <a:solidFill>
                <a:srgbClr val="FFFFFF"/>
              </a:solidFill>
            </a:endParaRPr>
          </a:p>
        </p:txBody>
      </p:sp>
      <p:sp>
        <p:nvSpPr>
          <p:cNvPr id="4122" name="Line 26"/>
          <p:cNvSpPr>
            <a:spLocks noChangeShapeType="1"/>
          </p:cNvSpPr>
          <p:nvPr/>
        </p:nvSpPr>
        <p:spPr bwMode="black">
          <a:xfrm>
            <a:off x="1930400" y="147638"/>
            <a:ext cx="0" cy="234950"/>
          </a:xfrm>
          <a:prstGeom prst="line">
            <a:avLst/>
          </a:prstGeom>
          <a:noFill/>
          <a:ln w="9525">
            <a:solidFill>
              <a:schemeClr val="tx1"/>
            </a:solidFill>
            <a:round/>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123" name="Line 27"/>
          <p:cNvSpPr>
            <a:spLocks noChangeShapeType="1"/>
          </p:cNvSpPr>
          <p:nvPr/>
        </p:nvSpPr>
        <p:spPr bwMode="black">
          <a:xfrm>
            <a:off x="1930400" y="6475414"/>
            <a:ext cx="0" cy="192087"/>
          </a:xfrm>
          <a:prstGeom prst="line">
            <a:avLst/>
          </a:prstGeom>
          <a:noFill/>
          <a:ln w="9525">
            <a:solidFill>
              <a:schemeClr val="tx1"/>
            </a:solidFill>
            <a:round/>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104" name="Rectangle 8"/>
          <p:cNvSpPr>
            <a:spLocks noChangeArrowheads="1"/>
          </p:cNvSpPr>
          <p:nvPr/>
        </p:nvSpPr>
        <p:spPr bwMode="black">
          <a:xfrm>
            <a:off x="7588251" y="6499226"/>
            <a:ext cx="4453467" cy="244475"/>
          </a:xfrm>
          <a:prstGeom prst="rect">
            <a:avLst/>
          </a:prstGeom>
          <a:noFill/>
          <a:ln w="9525">
            <a:noFill/>
            <a:miter lim="800000"/>
            <a:headEnd/>
            <a:tailEnd/>
          </a:ln>
          <a:effectLst/>
        </p:spPr>
        <p:txBody>
          <a:bodyPr>
            <a:spAutoFit/>
          </a:bodyPr>
          <a:lstStyle/>
          <a:p>
            <a:pPr algn="r" eaLnBrk="0" hangingPunct="0"/>
            <a:r>
              <a:rPr lang="en-US" altLang="en-US" sz="1000" dirty="0">
                <a:solidFill>
                  <a:srgbClr val="FFFFFF"/>
                </a:solidFill>
              </a:rPr>
              <a:t>© 2019 UPES</a:t>
            </a:r>
          </a:p>
        </p:txBody>
      </p:sp>
    </p:spTree>
    <p:extLst>
      <p:ext uri="{BB962C8B-B14F-4D97-AF65-F5344CB8AC3E}">
        <p14:creationId xmlns:p14="http://schemas.microsoft.com/office/powerpoint/2010/main" val="4275705850"/>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p:txStyles>
    <p:titleStyle>
      <a:lvl1pPr algn="l" rtl="0" eaLnBrk="0" fontAlgn="base" hangingPunct="0">
        <a:lnSpc>
          <a:spcPct val="90000"/>
        </a:lnSpc>
        <a:spcBef>
          <a:spcPct val="0"/>
        </a:spcBef>
        <a:spcAft>
          <a:spcPct val="0"/>
        </a:spcAft>
        <a:defRPr sz="2800">
          <a:solidFill>
            <a:schemeClr val="accent1"/>
          </a:solidFill>
          <a:latin typeface="+mj-lt"/>
          <a:ea typeface="+mj-ea"/>
          <a:cs typeface="+mj-cs"/>
        </a:defRPr>
      </a:lvl1pPr>
      <a:lvl2pPr algn="l" rtl="0" eaLnBrk="0" fontAlgn="base" hangingPunct="0">
        <a:lnSpc>
          <a:spcPct val="90000"/>
        </a:lnSpc>
        <a:spcBef>
          <a:spcPct val="0"/>
        </a:spcBef>
        <a:spcAft>
          <a:spcPct val="0"/>
        </a:spcAft>
        <a:defRPr sz="2800">
          <a:solidFill>
            <a:schemeClr val="accent1"/>
          </a:solidFill>
          <a:latin typeface="Arial" charset="0"/>
          <a:cs typeface="Arial" charset="0"/>
        </a:defRPr>
      </a:lvl2pPr>
      <a:lvl3pPr algn="l" rtl="0" eaLnBrk="0" fontAlgn="base" hangingPunct="0">
        <a:lnSpc>
          <a:spcPct val="90000"/>
        </a:lnSpc>
        <a:spcBef>
          <a:spcPct val="0"/>
        </a:spcBef>
        <a:spcAft>
          <a:spcPct val="0"/>
        </a:spcAft>
        <a:defRPr sz="2800">
          <a:solidFill>
            <a:schemeClr val="accent1"/>
          </a:solidFill>
          <a:latin typeface="Arial" charset="0"/>
          <a:cs typeface="Arial" charset="0"/>
        </a:defRPr>
      </a:lvl3pPr>
      <a:lvl4pPr algn="l" rtl="0" eaLnBrk="0" fontAlgn="base" hangingPunct="0">
        <a:lnSpc>
          <a:spcPct val="90000"/>
        </a:lnSpc>
        <a:spcBef>
          <a:spcPct val="0"/>
        </a:spcBef>
        <a:spcAft>
          <a:spcPct val="0"/>
        </a:spcAft>
        <a:defRPr sz="2800">
          <a:solidFill>
            <a:schemeClr val="accent1"/>
          </a:solidFill>
          <a:latin typeface="Arial" charset="0"/>
          <a:cs typeface="Arial" charset="0"/>
        </a:defRPr>
      </a:lvl4pPr>
      <a:lvl5pPr algn="l" rtl="0" eaLnBrk="0" fontAlgn="base" hangingPunct="0">
        <a:lnSpc>
          <a:spcPct val="90000"/>
        </a:lnSpc>
        <a:spcBef>
          <a:spcPct val="0"/>
        </a:spcBef>
        <a:spcAft>
          <a:spcPct val="0"/>
        </a:spcAft>
        <a:defRPr sz="2800">
          <a:solidFill>
            <a:schemeClr val="accent1"/>
          </a:solidFill>
          <a:latin typeface="Arial" charset="0"/>
          <a:cs typeface="Arial" charset="0"/>
        </a:defRPr>
      </a:lvl5pPr>
      <a:lvl6pPr marL="457200" algn="l" rtl="0" fontAlgn="base">
        <a:lnSpc>
          <a:spcPct val="90000"/>
        </a:lnSpc>
        <a:spcBef>
          <a:spcPct val="0"/>
        </a:spcBef>
        <a:spcAft>
          <a:spcPct val="0"/>
        </a:spcAft>
        <a:defRPr sz="2800">
          <a:solidFill>
            <a:schemeClr val="accent1"/>
          </a:solidFill>
          <a:latin typeface="Arial" charset="0"/>
          <a:cs typeface="Arial" charset="0"/>
        </a:defRPr>
      </a:lvl6pPr>
      <a:lvl7pPr marL="914400" algn="l" rtl="0" fontAlgn="base">
        <a:lnSpc>
          <a:spcPct val="90000"/>
        </a:lnSpc>
        <a:spcBef>
          <a:spcPct val="0"/>
        </a:spcBef>
        <a:spcAft>
          <a:spcPct val="0"/>
        </a:spcAft>
        <a:defRPr sz="2800">
          <a:solidFill>
            <a:schemeClr val="accent1"/>
          </a:solidFill>
          <a:latin typeface="Arial" charset="0"/>
          <a:cs typeface="Arial" charset="0"/>
        </a:defRPr>
      </a:lvl7pPr>
      <a:lvl8pPr marL="1371600" algn="l" rtl="0" fontAlgn="base">
        <a:lnSpc>
          <a:spcPct val="90000"/>
        </a:lnSpc>
        <a:spcBef>
          <a:spcPct val="0"/>
        </a:spcBef>
        <a:spcAft>
          <a:spcPct val="0"/>
        </a:spcAft>
        <a:defRPr sz="2800">
          <a:solidFill>
            <a:schemeClr val="accent1"/>
          </a:solidFill>
          <a:latin typeface="Arial" charset="0"/>
          <a:cs typeface="Arial" charset="0"/>
        </a:defRPr>
      </a:lvl8pPr>
      <a:lvl9pPr marL="1828800" algn="l" rtl="0" fontAlgn="base">
        <a:lnSpc>
          <a:spcPct val="90000"/>
        </a:lnSpc>
        <a:spcBef>
          <a:spcPct val="0"/>
        </a:spcBef>
        <a:spcAft>
          <a:spcPct val="0"/>
        </a:spcAft>
        <a:defRPr sz="2800">
          <a:solidFill>
            <a:schemeClr val="accent1"/>
          </a:solidFill>
          <a:latin typeface="Arial" charset="0"/>
          <a:cs typeface="Arial" charset="0"/>
        </a:defRPr>
      </a:lvl9pPr>
    </p:titleStyle>
    <p:bodyStyle>
      <a:lvl1pPr marL="228600" indent="-228600" algn="l" rtl="0" eaLnBrk="0" fontAlgn="base" hangingPunct="0">
        <a:spcBef>
          <a:spcPct val="50000"/>
        </a:spcBef>
        <a:spcAft>
          <a:spcPct val="0"/>
        </a:spcAft>
        <a:buClr>
          <a:schemeClr val="accent2"/>
        </a:buClr>
        <a:buFont typeface="Wingdings" pitchFamily="2" charset="2"/>
        <a:buChar char="§"/>
        <a:defRPr sz="2000">
          <a:solidFill>
            <a:schemeClr val="bg1"/>
          </a:solidFill>
          <a:latin typeface="+mn-lt"/>
          <a:ea typeface="+mn-ea"/>
          <a:cs typeface="+mn-cs"/>
        </a:defRPr>
      </a:lvl1pPr>
      <a:lvl2pPr marL="750888" indent="-285750" algn="l" rtl="0" eaLnBrk="0" fontAlgn="base" hangingPunct="0">
        <a:spcBef>
          <a:spcPct val="25000"/>
        </a:spcBef>
        <a:spcAft>
          <a:spcPct val="15000"/>
        </a:spcAft>
        <a:buClr>
          <a:schemeClr val="accent2"/>
        </a:buClr>
        <a:buSzPct val="80000"/>
        <a:buFont typeface="Arial" pitchFamily="34" charset="0"/>
        <a:buChar char="►"/>
        <a:defRPr sz="2800">
          <a:solidFill>
            <a:schemeClr val="bg1"/>
          </a:solidFill>
          <a:latin typeface="+mn-lt"/>
          <a:cs typeface="+mn-cs"/>
        </a:defRPr>
      </a:lvl2pPr>
      <a:lvl3pPr marL="1143000" indent="-228600" algn="l" rtl="0" eaLnBrk="0" fontAlgn="base" hangingPunct="0">
        <a:spcBef>
          <a:spcPct val="20000"/>
        </a:spcBef>
        <a:spcAft>
          <a:spcPct val="0"/>
        </a:spcAft>
        <a:buClr>
          <a:schemeClr val="accent2"/>
        </a:buClr>
        <a:buFont typeface="Arial" pitchFamily="34" charset="0"/>
        <a:buChar char="–"/>
        <a:defRPr sz="2400">
          <a:solidFill>
            <a:schemeClr val="bg1"/>
          </a:solidFill>
          <a:latin typeface="+mn-lt"/>
          <a:cs typeface="+mn-cs"/>
        </a:defRPr>
      </a:lvl3pPr>
      <a:lvl4pPr marL="1600200" indent="-228600" algn="l" rtl="0" eaLnBrk="0" fontAlgn="base" hangingPunct="0">
        <a:spcBef>
          <a:spcPct val="20000"/>
        </a:spcBef>
        <a:spcAft>
          <a:spcPct val="0"/>
        </a:spcAft>
        <a:buClr>
          <a:schemeClr val="accent2"/>
        </a:buClr>
        <a:buChar char="•"/>
        <a:defRPr sz="2000">
          <a:solidFill>
            <a:schemeClr val="bg1"/>
          </a:solidFill>
          <a:latin typeface="+mn-lt"/>
          <a:cs typeface="+mn-cs"/>
        </a:defRPr>
      </a:lvl4pPr>
      <a:lvl5pPr marL="2057400" indent="-228600" algn="l" rtl="0" eaLnBrk="0" fontAlgn="base" hangingPunct="0">
        <a:spcBef>
          <a:spcPct val="20000"/>
        </a:spcBef>
        <a:spcAft>
          <a:spcPct val="0"/>
        </a:spcAft>
        <a:buClr>
          <a:schemeClr val="accent2"/>
        </a:buClr>
        <a:buFont typeface="Arial" pitchFamily="34" charset="0"/>
        <a:buChar char="»"/>
        <a:defRPr sz="1600">
          <a:solidFill>
            <a:schemeClr val="bg1"/>
          </a:solidFill>
          <a:latin typeface="+mn-lt"/>
          <a:cs typeface="+mn-cs"/>
        </a:defRPr>
      </a:lvl5pPr>
      <a:lvl6pPr marL="2514600" indent="-228600" algn="l" rtl="0" fontAlgn="base">
        <a:spcBef>
          <a:spcPct val="20000"/>
        </a:spcBef>
        <a:spcAft>
          <a:spcPct val="0"/>
        </a:spcAft>
        <a:buClr>
          <a:schemeClr val="accent2"/>
        </a:buClr>
        <a:buFont typeface="Arial" charset="0"/>
        <a:defRPr sz="1600">
          <a:solidFill>
            <a:schemeClr val="bg1"/>
          </a:solidFill>
          <a:latin typeface="+mn-lt"/>
          <a:cs typeface="+mn-cs"/>
        </a:defRPr>
      </a:lvl6pPr>
      <a:lvl7pPr marL="2971800" indent="-228600" algn="l" rtl="0" fontAlgn="base">
        <a:spcBef>
          <a:spcPct val="20000"/>
        </a:spcBef>
        <a:spcAft>
          <a:spcPct val="0"/>
        </a:spcAft>
        <a:buClr>
          <a:schemeClr val="accent2"/>
        </a:buClr>
        <a:buFont typeface="Arial" charset="0"/>
        <a:defRPr sz="1600">
          <a:solidFill>
            <a:schemeClr val="bg1"/>
          </a:solidFill>
          <a:latin typeface="+mn-lt"/>
          <a:cs typeface="+mn-cs"/>
        </a:defRPr>
      </a:lvl7pPr>
      <a:lvl8pPr marL="3429000" indent="-228600" algn="l" rtl="0" fontAlgn="base">
        <a:spcBef>
          <a:spcPct val="20000"/>
        </a:spcBef>
        <a:spcAft>
          <a:spcPct val="0"/>
        </a:spcAft>
        <a:buClr>
          <a:schemeClr val="accent2"/>
        </a:buClr>
        <a:buFont typeface="Arial" charset="0"/>
        <a:defRPr sz="1600">
          <a:solidFill>
            <a:schemeClr val="bg1"/>
          </a:solidFill>
          <a:latin typeface="+mn-lt"/>
          <a:cs typeface="+mn-cs"/>
        </a:defRPr>
      </a:lvl8pPr>
      <a:lvl9pPr marL="3886200" indent="-228600" algn="l" rtl="0" fontAlgn="base">
        <a:spcBef>
          <a:spcPct val="20000"/>
        </a:spcBef>
        <a:spcAft>
          <a:spcPct val="0"/>
        </a:spcAft>
        <a:buClr>
          <a:schemeClr val="accent2"/>
        </a:buClr>
        <a:buFont typeface="Arial"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smConfetti">
          <a:fgClr>
            <a:schemeClr val="folHlink"/>
          </a:fgClr>
          <a:bgClr>
            <a:schemeClr val="bg1"/>
          </a:bgClr>
        </a:patt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body" idx="1"/>
          </p:nvPr>
        </p:nvSpPr>
        <p:spPr bwMode="auto">
          <a:xfrm>
            <a:off x="711200" y="1600200"/>
            <a:ext cx="10363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ar-SA"/>
              <a:t>Click to edit Master text styles</a:t>
            </a:r>
          </a:p>
          <a:p>
            <a:pPr lvl="1"/>
            <a:r>
              <a:rPr lang="en-US" altLang="ar-SA"/>
              <a:t>Second level</a:t>
            </a:r>
          </a:p>
          <a:p>
            <a:pPr lvl="2"/>
            <a:r>
              <a:rPr lang="en-US" altLang="ar-SA"/>
              <a:t>Third level</a:t>
            </a:r>
          </a:p>
          <a:p>
            <a:pPr lvl="3"/>
            <a:r>
              <a:rPr lang="en-US" altLang="ar-SA"/>
              <a:t>Fourth level</a:t>
            </a:r>
          </a:p>
          <a:p>
            <a:pPr lvl="4"/>
            <a:r>
              <a:rPr lang="en-US" altLang="ar-SA"/>
              <a:t>Fifth level</a:t>
            </a:r>
          </a:p>
        </p:txBody>
      </p:sp>
      <p:sp>
        <p:nvSpPr>
          <p:cNvPr id="1027" name="Rectangle 13"/>
          <p:cNvSpPr>
            <a:spLocks noChangeArrowheads="1"/>
          </p:cNvSpPr>
          <p:nvPr userDrawn="1"/>
        </p:nvSpPr>
        <p:spPr bwMode="auto">
          <a:xfrm>
            <a:off x="203200" y="152400"/>
            <a:ext cx="11785600" cy="6400800"/>
          </a:xfrm>
          <a:prstGeom prst="rect">
            <a:avLst/>
          </a:prstGeom>
          <a:noFill/>
          <a:ln w="76200" cmpd="dbl">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defRPr/>
            </a:pPr>
            <a:endParaRPr lang="en-US" altLang="en-US" sz="2400"/>
          </a:p>
        </p:txBody>
      </p:sp>
    </p:spTree>
    <p:extLst>
      <p:ext uri="{BB962C8B-B14F-4D97-AF65-F5344CB8AC3E}">
        <p14:creationId xmlns:p14="http://schemas.microsoft.com/office/powerpoint/2010/main" val="13248945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lr>
          <a:srgbClr val="CC3300"/>
        </a:buClr>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FF"/>
        </a:buClr>
        <a:buFont typeface="Wingdings" panose="05000000000000000000" pitchFamily="2" charset="2"/>
        <a:buChar char="v"/>
        <a:defRPr sz="2400">
          <a:solidFill>
            <a:schemeClr val="tx1"/>
          </a:solidFill>
          <a:latin typeface="+mn-lt"/>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Ø"/>
        <a:defRPr sz="2400">
          <a:solidFill>
            <a:schemeClr val="tx1"/>
          </a:solidFill>
          <a:latin typeface="+mn-lt"/>
          <a:cs typeface="+mn-cs"/>
        </a:defRPr>
      </a:lvl3pPr>
      <a:lvl4pPr marL="1600200" indent="-228600" algn="l" rtl="0" eaLnBrk="0" fontAlgn="base" hangingPunct="0">
        <a:spcBef>
          <a:spcPct val="20000"/>
        </a:spcBef>
        <a:spcAft>
          <a:spcPct val="0"/>
        </a:spcAft>
        <a:buClr>
          <a:srgbClr val="008000"/>
        </a:buClr>
        <a:buFont typeface="Symbol" panose="05050102010706020507" pitchFamily="18" charset="2"/>
        <a:buChar char="ª"/>
        <a:defRPr sz="2000">
          <a:solidFill>
            <a:schemeClr val="tx1"/>
          </a:solidFill>
          <a:latin typeface="+mn-lt"/>
          <a:cs typeface="+mn-cs"/>
        </a:defRPr>
      </a:lvl4pPr>
      <a:lvl5pPr marL="2057400" indent="-228600" algn="l" rtl="0" eaLnBrk="0" fontAlgn="base" hangingPunct="0">
        <a:spcBef>
          <a:spcPct val="20000"/>
        </a:spcBef>
        <a:spcAft>
          <a:spcPct val="0"/>
        </a:spcAft>
        <a:buClr>
          <a:srgbClr val="996633"/>
        </a:buClr>
        <a:buChar char="»"/>
        <a:defRPr sz="2000">
          <a:solidFill>
            <a:schemeClr val="tx1"/>
          </a:solidFill>
          <a:latin typeface="+mn-lt"/>
          <a:cs typeface="+mn-cs"/>
        </a:defRPr>
      </a:lvl5pPr>
      <a:lvl6pPr marL="2514600" indent="-228600" algn="l" rtl="0" fontAlgn="base">
        <a:spcBef>
          <a:spcPct val="20000"/>
        </a:spcBef>
        <a:spcAft>
          <a:spcPct val="0"/>
        </a:spcAft>
        <a:buClr>
          <a:srgbClr val="996633"/>
        </a:buClr>
        <a:buChar char="»"/>
        <a:defRPr sz="2000">
          <a:solidFill>
            <a:schemeClr val="tx1"/>
          </a:solidFill>
          <a:latin typeface="+mn-lt"/>
          <a:cs typeface="+mn-cs"/>
        </a:defRPr>
      </a:lvl6pPr>
      <a:lvl7pPr marL="2971800" indent="-228600" algn="l" rtl="0" fontAlgn="base">
        <a:spcBef>
          <a:spcPct val="20000"/>
        </a:spcBef>
        <a:spcAft>
          <a:spcPct val="0"/>
        </a:spcAft>
        <a:buClr>
          <a:srgbClr val="996633"/>
        </a:buClr>
        <a:buChar char="»"/>
        <a:defRPr sz="2000">
          <a:solidFill>
            <a:schemeClr val="tx1"/>
          </a:solidFill>
          <a:latin typeface="+mn-lt"/>
          <a:cs typeface="+mn-cs"/>
        </a:defRPr>
      </a:lvl7pPr>
      <a:lvl8pPr marL="3429000" indent="-228600" algn="l" rtl="0" fontAlgn="base">
        <a:spcBef>
          <a:spcPct val="20000"/>
        </a:spcBef>
        <a:spcAft>
          <a:spcPct val="0"/>
        </a:spcAft>
        <a:buClr>
          <a:srgbClr val="996633"/>
        </a:buClr>
        <a:buChar char="»"/>
        <a:defRPr sz="2000">
          <a:solidFill>
            <a:schemeClr val="tx1"/>
          </a:solidFill>
          <a:latin typeface="+mn-lt"/>
          <a:cs typeface="+mn-cs"/>
        </a:defRPr>
      </a:lvl8pPr>
      <a:lvl9pPr marL="3886200" indent="-228600" algn="l" rtl="0" fontAlgn="base">
        <a:spcBef>
          <a:spcPct val="20000"/>
        </a:spcBef>
        <a:spcAft>
          <a:spcPct val="0"/>
        </a:spcAft>
        <a:buClr>
          <a:srgbClr val="996633"/>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elprocus.com/wp-content/uploads/2014/09/41.jpg" TargetMode="Externa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6.xml"/><Relationship Id="rId1" Type="http://schemas.openxmlformats.org/officeDocument/2006/relationships/vmlDrawing" Target="../drawings/vmlDrawing1.v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385" y="1587644"/>
            <a:ext cx="11029615" cy="1497507"/>
          </a:xfrm>
        </p:spPr>
        <p:txBody>
          <a:bodyPr/>
          <a:lstStyle/>
          <a:p>
            <a:r>
              <a:rPr lang="en-US" dirty="0"/>
              <a:t>8051 Addressing mode</a:t>
            </a:r>
          </a:p>
        </p:txBody>
      </p:sp>
    </p:spTree>
    <p:extLst>
      <p:ext uri="{BB962C8B-B14F-4D97-AF65-F5344CB8AC3E}">
        <p14:creationId xmlns:p14="http://schemas.microsoft.com/office/powerpoint/2010/main" val="331791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742" t="13148" r="28769" b="5170"/>
          <a:stretch/>
        </p:blipFill>
        <p:spPr>
          <a:xfrm>
            <a:off x="139337" y="-33866"/>
            <a:ext cx="11913326" cy="6630494"/>
          </a:xfrm>
          <a:prstGeom prst="rect">
            <a:avLst/>
          </a:prstGeom>
        </p:spPr>
      </p:pic>
    </p:spTree>
    <p:extLst>
      <p:ext uri="{BB962C8B-B14F-4D97-AF65-F5344CB8AC3E}">
        <p14:creationId xmlns:p14="http://schemas.microsoft.com/office/powerpoint/2010/main" val="120098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4"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r>
              <a:rPr lang="en-US" altLang="en-US" u="sng" dirty="0">
                <a:solidFill>
                  <a:srgbClr val="009900"/>
                </a:solidFill>
              </a:rPr>
              <a:t>Direct Mode</a:t>
            </a:r>
            <a:r>
              <a:rPr lang="en-US" altLang="en-US" dirty="0"/>
              <a:t> – specify data by its 8-bit address (</a:t>
            </a:r>
            <a:r>
              <a:rPr lang="en-US" altLang="en-US" sz="2400" dirty="0"/>
              <a:t>Usually for 30h-7Fh of RAM)</a:t>
            </a:r>
          </a:p>
          <a:p>
            <a:pPr lvl="1" eaLnBrk="1" hangingPunct="1">
              <a:lnSpc>
                <a:spcPct val="80000"/>
              </a:lnSpc>
              <a:buFont typeface="Wingdings" panose="05000000000000000000" pitchFamily="2" charset="2"/>
              <a:buNone/>
            </a:pPr>
            <a:endParaRPr lang="en-US" altLang="en-US" sz="600" b="1" dirty="0">
              <a:latin typeface="Courier New" panose="02070309020205020404" pitchFamily="49" charset="0"/>
            </a:endParaRP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a, 70h      	; copy contents of RAM at 70h to a</a:t>
            </a: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R0,40h       ; copy contents of RAM at 40h to R0</a:t>
            </a: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56h,a        ; put contents of a at 56h</a:t>
            </a: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0D0h,a	       ; put contents of a into PSW</a:t>
            </a:r>
          </a:p>
        </p:txBody>
      </p:sp>
    </p:spTree>
    <p:extLst>
      <p:ext uri="{BB962C8B-B14F-4D97-AF65-F5344CB8AC3E}">
        <p14:creationId xmlns:p14="http://schemas.microsoft.com/office/powerpoint/2010/main" val="417872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4"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u="sng" dirty="0">
                <a:solidFill>
                  <a:srgbClr val="009900"/>
                </a:solidFill>
              </a:rPr>
              <a:t>Direct Mode</a:t>
            </a:r>
            <a:r>
              <a:rPr lang="en-US" altLang="en-US" dirty="0"/>
              <a:t> – with R0-R7 by direct address</a:t>
            </a:r>
            <a:endParaRPr lang="en-US" altLang="en-US" sz="1800"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A,4  </a:t>
            </a:r>
            <a:r>
              <a:rPr lang="en-US" altLang="en-US" b="1" dirty="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A,R4</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A,7  </a:t>
            </a:r>
            <a:r>
              <a:rPr lang="en-US" altLang="en-US" b="1" dirty="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A,R7</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7,2  </a:t>
            </a:r>
            <a:r>
              <a:rPr lang="en-US" altLang="en-US" b="1" dirty="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R7,R6</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R2,#5   ;Put 5 in R2</a:t>
            </a:r>
          </a:p>
        </p:txBody>
      </p:sp>
      <p:grpSp>
        <p:nvGrpSpPr>
          <p:cNvPr id="5" name="Group 11"/>
          <p:cNvGrpSpPr>
            <a:grpSpLocks/>
          </p:cNvGrpSpPr>
          <p:nvPr/>
        </p:nvGrpSpPr>
        <p:grpSpPr bwMode="auto">
          <a:xfrm>
            <a:off x="2808141" y="4504915"/>
            <a:ext cx="1130300" cy="355600"/>
            <a:chOff x="657" y="1796"/>
            <a:chExt cx="499" cy="137"/>
          </a:xfrm>
        </p:grpSpPr>
        <p:sp>
          <p:nvSpPr>
            <p:cNvPr id="6" name="Line 7"/>
            <p:cNvSpPr>
              <a:spLocks noChangeShapeType="1"/>
            </p:cNvSpPr>
            <p:nvPr/>
          </p:nvSpPr>
          <p:spPr bwMode="auto">
            <a:xfrm>
              <a:off x="657" y="1796"/>
              <a:ext cx="499" cy="137"/>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cs typeface="Times New Roman" panose="02020603050405020304" pitchFamily="18" charset="0"/>
              </a:endParaRPr>
            </a:p>
          </p:txBody>
        </p:sp>
        <p:sp>
          <p:nvSpPr>
            <p:cNvPr id="7" name="Line 8"/>
            <p:cNvSpPr>
              <a:spLocks noChangeShapeType="1"/>
            </p:cNvSpPr>
            <p:nvPr/>
          </p:nvSpPr>
          <p:spPr bwMode="auto">
            <a:xfrm flipH="1">
              <a:off x="703" y="1796"/>
              <a:ext cx="408" cy="136"/>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242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Instruction format</a:t>
            </a:r>
          </a:p>
        </p:txBody>
      </p:sp>
      <p:pic>
        <p:nvPicPr>
          <p:cNvPr id="4" name="Content Placeholder 3"/>
          <p:cNvPicPr>
            <a:picLocks noGrp="1" noChangeAspect="1"/>
          </p:cNvPicPr>
          <p:nvPr>
            <p:ph idx="1"/>
          </p:nvPr>
        </p:nvPicPr>
        <p:blipFill rotWithShape="1">
          <a:blip r:embed="rId2"/>
          <a:srcRect l="26107" t="56120" r="22978" b="16890"/>
          <a:stretch/>
        </p:blipFill>
        <p:spPr>
          <a:xfrm>
            <a:off x="2573382" y="2704012"/>
            <a:ext cx="5486401" cy="2259874"/>
          </a:xfrm>
          <a:prstGeom prst="rect">
            <a:avLst/>
          </a:prstGeom>
        </p:spPr>
      </p:pic>
    </p:spTree>
    <p:extLst>
      <p:ext uri="{BB962C8B-B14F-4D97-AF65-F5344CB8AC3E}">
        <p14:creationId xmlns:p14="http://schemas.microsoft.com/office/powerpoint/2010/main" val="314163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5141" t="10662" r="28569" b="14404"/>
          <a:stretch/>
        </p:blipFill>
        <p:spPr>
          <a:xfrm>
            <a:off x="222068" y="0"/>
            <a:ext cx="11743509" cy="6520176"/>
          </a:xfrm>
          <a:prstGeom prst="rect">
            <a:avLst/>
          </a:prstGeom>
        </p:spPr>
      </p:pic>
    </p:spTree>
    <p:extLst>
      <p:ext uri="{BB962C8B-B14F-4D97-AF65-F5344CB8AC3E}">
        <p14:creationId xmlns:p14="http://schemas.microsoft.com/office/powerpoint/2010/main" val="214676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4" name="Rectangle 3"/>
          <p:cNvSpPr>
            <a:spLocks noGrp="1" noChangeArrowheads="1"/>
          </p:cNvSpPr>
          <p:nvPr>
            <p:ph idx="1"/>
          </p:nvPr>
        </p:nvSpPr>
        <p:spPr>
          <a:noFill/>
          <a:extLst>
            <a:ext uri="{91240B29-F687-4F45-9708-019B960494DF}">
              <a14:hiddenLine xmlns:a14="http://schemas.microsoft.com/office/drawing/2010/main" w="9525">
                <a:solidFill>
                  <a:srgbClr val="CC0066"/>
                </a:solidFill>
                <a:miter lim="800000"/>
                <a:headEnd/>
                <a:tailEnd/>
              </a14:hiddenLine>
            </a:ext>
          </a:extLst>
        </p:spPr>
        <p:txBody>
          <a:bodyPr>
            <a:noAutofit/>
          </a:bodyPr>
          <a:lstStyle/>
          <a:p>
            <a:pPr eaLnBrk="1" hangingPunct="1">
              <a:buFont typeface="Wingdings" panose="05000000000000000000" pitchFamily="2" charset="2"/>
              <a:buNone/>
            </a:pPr>
            <a:r>
              <a:rPr lang="en-US" altLang="en-US" u="sng" dirty="0">
                <a:solidFill>
                  <a:schemeClr val="tx1"/>
                </a:solidFill>
                <a:latin typeface="Times New Roman" panose="02020603050405020304" pitchFamily="18" charset="0"/>
                <a:cs typeface="Times New Roman" panose="02020603050405020304" pitchFamily="18" charset="0"/>
              </a:rPr>
              <a:t>Register Indirect</a:t>
            </a:r>
            <a:r>
              <a:rPr lang="en-US" altLang="en-US" dirty="0">
                <a:solidFill>
                  <a:schemeClr val="tx1"/>
                </a:solidFill>
                <a:latin typeface="Times New Roman" panose="02020603050405020304" pitchFamily="18" charset="0"/>
                <a:cs typeface="Times New Roman" panose="02020603050405020304" pitchFamily="18" charset="0"/>
              </a:rPr>
              <a:t> – the address of the source or destination is specified in registers</a:t>
            </a:r>
          </a:p>
          <a:p>
            <a:pPr eaLnBrk="1" hangingPunct="1">
              <a:buFont typeface="Wingdings" panose="05000000000000000000" pitchFamily="2" charset="2"/>
              <a:buNone/>
            </a:pPr>
            <a:endParaRPr lang="en-US" altLang="en-US" sz="500" dirty="0">
              <a:solidFill>
                <a:schemeClr val="tx1"/>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rPr>
              <a:t>Uses registers R0 or R1 for 8-bit address:</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rPr>
              <a:t>mov</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psw</a:t>
            </a:r>
            <a:r>
              <a:rPr lang="en-US" altLang="en-US" b="1" dirty="0">
                <a:solidFill>
                  <a:schemeClr val="tx1"/>
                </a:solidFill>
                <a:latin typeface="Times New Roman" panose="02020603050405020304" pitchFamily="18" charset="0"/>
                <a:cs typeface="Times New Roman" panose="02020603050405020304" pitchFamily="18" charset="0"/>
              </a:rPr>
              <a:t>, #0		; use register bank 0</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rPr>
              <a:t>mov</a:t>
            </a:r>
            <a:r>
              <a:rPr lang="en-US" altLang="en-US" b="1" dirty="0">
                <a:solidFill>
                  <a:schemeClr val="tx1"/>
                </a:solidFill>
                <a:latin typeface="Times New Roman" panose="02020603050405020304" pitchFamily="18" charset="0"/>
                <a:cs typeface="Times New Roman" panose="02020603050405020304" pitchFamily="18" charset="0"/>
              </a:rPr>
              <a:t> r0, #3Ch	</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rPr>
              <a:t>mov</a:t>
            </a:r>
            <a:r>
              <a:rPr lang="en-US" altLang="en-US" b="1" dirty="0">
                <a:solidFill>
                  <a:schemeClr val="tx1"/>
                </a:solidFill>
                <a:latin typeface="Times New Roman" panose="02020603050405020304" pitchFamily="18" charset="0"/>
                <a:cs typeface="Times New Roman" panose="02020603050405020304" pitchFamily="18" charset="0"/>
              </a:rPr>
              <a:t> @r0, #3		; memory at 3C gets #3</a:t>
            </a:r>
          </a:p>
          <a:p>
            <a:pPr lvl="1" eaLnBrk="1" hangingPunct="1">
              <a:buFont typeface="Wingdings" panose="05000000000000000000" pitchFamily="2" charset="2"/>
              <a:buNone/>
            </a:pPr>
            <a:r>
              <a:rPr lang="en-US" altLang="en-US" b="1" dirty="0">
                <a:solidFill>
                  <a:schemeClr val="tx1"/>
                </a:solidFill>
                <a:latin typeface="Times New Roman" panose="02020603050405020304" pitchFamily="18" charset="0"/>
                <a:cs typeface="Times New Roman" panose="02020603050405020304" pitchFamily="18" charset="0"/>
              </a:rPr>
              <a:t>					; M[3C] </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3</a:t>
            </a:r>
          </a:p>
          <a:p>
            <a:pPr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Uses DPTR register for 16-bit addresses:</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mov</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#9000h	;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 9000h</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movx</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 a  M[9000]</a:t>
            </a:r>
          </a:p>
          <a:p>
            <a:pPr lvl="1" eaLnBrk="1" hangingPunct="1">
              <a:buFont typeface="Wingdings" panose="05000000000000000000" pitchFamily="2" charset="2"/>
              <a:buNone/>
            </a:pPr>
            <a:endParaRPr lang="en-US" alt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lvl="1"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Note that 9000 is an address in external memory</a:t>
            </a:r>
          </a:p>
        </p:txBody>
      </p:sp>
    </p:spTree>
    <p:extLst>
      <p:ext uri="{BB962C8B-B14F-4D97-AF65-F5344CB8AC3E}">
        <p14:creationId xmlns:p14="http://schemas.microsoft.com/office/powerpoint/2010/main" val="369315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Instruction format</a:t>
            </a:r>
          </a:p>
        </p:txBody>
      </p:sp>
      <p:pic>
        <p:nvPicPr>
          <p:cNvPr id="4" name="Content Placeholder 3"/>
          <p:cNvPicPr>
            <a:picLocks noGrp="1" noChangeAspect="1"/>
          </p:cNvPicPr>
          <p:nvPr>
            <p:ph idx="1"/>
          </p:nvPr>
        </p:nvPicPr>
        <p:blipFill rotWithShape="1">
          <a:blip r:embed="rId2"/>
          <a:srcRect l="32895" t="32680" r="25574" b="16535"/>
          <a:stretch/>
        </p:blipFill>
        <p:spPr>
          <a:xfrm>
            <a:off x="2529840" y="2090056"/>
            <a:ext cx="7132319" cy="4310743"/>
          </a:xfrm>
          <a:prstGeom prst="rect">
            <a:avLst/>
          </a:prstGeom>
        </p:spPr>
      </p:pic>
    </p:spTree>
    <p:extLst>
      <p:ext uri="{BB962C8B-B14F-4D97-AF65-F5344CB8AC3E}">
        <p14:creationId xmlns:p14="http://schemas.microsoft.com/office/powerpoint/2010/main" val="55570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56" y="383822"/>
            <a:ext cx="11766165" cy="5475641"/>
          </a:xfrm>
        </p:spPr>
      </p:pic>
    </p:spTree>
    <p:extLst>
      <p:ext uri="{BB962C8B-B14F-4D97-AF65-F5344CB8AC3E}">
        <p14:creationId xmlns:p14="http://schemas.microsoft.com/office/powerpoint/2010/main" val="348230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4"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u="sng" dirty="0">
                <a:solidFill>
                  <a:srgbClr val="009900"/>
                </a:solidFill>
              </a:rPr>
              <a:t>Register Indexed Mode</a:t>
            </a:r>
            <a:r>
              <a:rPr lang="en-US" altLang="en-US" dirty="0"/>
              <a:t> – source or destination address is the sum of the </a:t>
            </a:r>
            <a:r>
              <a:rPr lang="en-US" altLang="en-US" u="sng" dirty="0"/>
              <a:t>base address</a:t>
            </a:r>
            <a:r>
              <a:rPr lang="en-US" altLang="en-US" dirty="0"/>
              <a:t> and the accumulator(Index)</a:t>
            </a:r>
          </a:p>
          <a:p>
            <a:pPr eaLnBrk="1" hangingPunct="1"/>
            <a:endParaRPr lang="en-US" altLang="en-US" dirty="0"/>
          </a:p>
          <a:p>
            <a:pPr eaLnBrk="1" hangingPunct="1"/>
            <a:r>
              <a:rPr lang="en-US" altLang="en-US" dirty="0"/>
              <a:t>Base address can be </a:t>
            </a:r>
            <a:r>
              <a:rPr lang="en-US" altLang="en-US" u="sng" dirty="0"/>
              <a:t>DPTR</a:t>
            </a:r>
            <a:r>
              <a:rPr lang="en-US" altLang="en-US" dirty="0"/>
              <a:t> or PC</a:t>
            </a:r>
          </a:p>
          <a:p>
            <a:pPr lvl="2" eaLnBrk="1" hangingPunct="1">
              <a:buFont typeface="Wingdings" panose="05000000000000000000" pitchFamily="2" charset="2"/>
              <a:buNone/>
            </a:pPr>
            <a:r>
              <a:rPr lang="en-US" altLang="en-US" b="1" dirty="0" err="1">
                <a:latin typeface="Courier New" panose="02070309020205020404" pitchFamily="49" charset="0"/>
              </a:rPr>
              <a:t>mov</a:t>
            </a:r>
            <a:r>
              <a:rPr lang="en-US" altLang="en-US" b="1" dirty="0">
                <a:latin typeface="Courier New" panose="02070309020205020404" pitchFamily="49" charset="0"/>
              </a:rPr>
              <a:t> </a:t>
            </a:r>
            <a:r>
              <a:rPr lang="en-US" altLang="en-US" b="1" dirty="0" err="1">
                <a:latin typeface="Courier New" panose="02070309020205020404" pitchFamily="49" charset="0"/>
              </a:rPr>
              <a:t>dptr</a:t>
            </a:r>
            <a:r>
              <a:rPr lang="en-US" altLang="en-US" b="1" dirty="0">
                <a:latin typeface="Courier New" panose="02070309020205020404" pitchFamily="49" charset="0"/>
              </a:rPr>
              <a:t>, #4000h</a:t>
            </a:r>
          </a:p>
          <a:p>
            <a:pPr lvl="2" eaLnBrk="1" hangingPunct="1">
              <a:buFont typeface="Wingdings" panose="05000000000000000000" pitchFamily="2" charset="2"/>
              <a:buNone/>
            </a:pPr>
            <a:r>
              <a:rPr lang="en-US" altLang="en-US" b="1" dirty="0" err="1">
                <a:latin typeface="Courier New" panose="02070309020205020404" pitchFamily="49" charset="0"/>
              </a:rPr>
              <a:t>mov</a:t>
            </a:r>
            <a:r>
              <a:rPr lang="en-US" altLang="en-US" b="1" dirty="0">
                <a:latin typeface="Courier New" panose="02070309020205020404" pitchFamily="49" charset="0"/>
              </a:rPr>
              <a:t> a, #5</a:t>
            </a:r>
          </a:p>
          <a:p>
            <a:pPr lvl="2" eaLnBrk="1" hangingPunct="1">
              <a:buFont typeface="Wingdings" panose="05000000000000000000" pitchFamily="2" charset="2"/>
              <a:buNone/>
            </a:pPr>
            <a:r>
              <a:rPr lang="en-US" altLang="en-US" b="1" dirty="0" err="1">
                <a:latin typeface="Courier New" panose="02070309020205020404" pitchFamily="49" charset="0"/>
              </a:rPr>
              <a:t>movc</a:t>
            </a:r>
            <a:r>
              <a:rPr lang="en-US" altLang="en-US" b="1" dirty="0">
                <a:latin typeface="Courier New" panose="02070309020205020404" pitchFamily="49" charset="0"/>
              </a:rPr>
              <a:t> a, @a + </a:t>
            </a:r>
            <a:r>
              <a:rPr lang="en-US" altLang="en-US" b="1" dirty="0" err="1">
                <a:latin typeface="Courier New" panose="02070309020205020404" pitchFamily="49" charset="0"/>
              </a:rPr>
              <a:t>dptr</a:t>
            </a:r>
            <a:r>
              <a:rPr lang="en-US" altLang="en-US" b="1" dirty="0">
                <a:latin typeface="Courier New" panose="02070309020205020404" pitchFamily="49" charset="0"/>
              </a:rPr>
              <a:t>  </a:t>
            </a:r>
            <a:r>
              <a:rPr lang="en-US" altLang="en-US" dirty="0">
                <a:latin typeface="Courier New" panose="02070309020205020404" pitchFamily="49" charset="0"/>
              </a:rPr>
              <a:t>;a </a:t>
            </a:r>
            <a:r>
              <a:rPr lang="en-US" altLang="en-US" dirty="0">
                <a:latin typeface="Courier New" panose="02070309020205020404" pitchFamily="49" charset="0"/>
                <a:sym typeface="Wingdings" panose="05000000000000000000" pitchFamily="2" charset="2"/>
              </a:rPr>
              <a:t> M[4005]</a:t>
            </a:r>
            <a:endParaRPr lang="en-US" altLang="en-US" dirty="0">
              <a:latin typeface="Courier New" panose="02070309020205020404" pitchFamily="49" charset="0"/>
            </a:endParaRPr>
          </a:p>
        </p:txBody>
      </p:sp>
    </p:spTree>
    <p:extLst>
      <p:ext uri="{BB962C8B-B14F-4D97-AF65-F5344CB8AC3E}">
        <p14:creationId xmlns:p14="http://schemas.microsoft.com/office/powerpoint/2010/main" val="2731314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p:txBody>
          <a:bodyPr>
            <a:normAutofit lnSpcReduction="10000"/>
          </a:bodyPr>
          <a:lstStyle/>
          <a:p>
            <a:pPr marL="609600" indent="-609600">
              <a:spcBef>
                <a:spcPct val="0"/>
              </a:spcBef>
              <a:buClrTx/>
              <a:buNone/>
            </a:pPr>
            <a:r>
              <a:rPr lang="en-US" altLang="en-US" u="sng" dirty="0">
                <a:solidFill>
                  <a:srgbClr val="009900"/>
                </a:solidFill>
              </a:rPr>
              <a:t>Register Indexed Mode</a:t>
            </a:r>
            <a:r>
              <a:rPr lang="en-US" altLang="en-US" dirty="0"/>
              <a:t> </a:t>
            </a:r>
            <a:r>
              <a:rPr lang="en-US" altLang="en-US" sz="2400" dirty="0"/>
              <a:t>continue</a:t>
            </a:r>
          </a:p>
          <a:p>
            <a:pPr marL="609600" indent="-609600">
              <a:spcBef>
                <a:spcPct val="0"/>
              </a:spcBef>
              <a:buClrTx/>
              <a:buNone/>
            </a:pPr>
            <a:endParaRPr lang="en-US" altLang="en-US" dirty="0"/>
          </a:p>
          <a:p>
            <a:pPr marL="609600" indent="-609600">
              <a:spcBef>
                <a:spcPct val="0"/>
              </a:spcBef>
              <a:buClr>
                <a:srgbClr val="CC0066"/>
              </a:buClr>
            </a:pPr>
            <a:r>
              <a:rPr lang="en-US" altLang="en-US" dirty="0"/>
              <a:t>Base address can be DPTR or </a:t>
            </a:r>
            <a:r>
              <a:rPr lang="en-US" altLang="en-US" u="sng" dirty="0"/>
              <a:t>PC</a:t>
            </a:r>
          </a:p>
          <a:p>
            <a:pPr marL="609600" indent="-609600" eaLnBrk="1" hangingPunct="1">
              <a:buNone/>
            </a:pPr>
            <a:r>
              <a:rPr lang="en-US" altLang="en-US" sz="2400" b="1" dirty="0">
                <a:latin typeface="Courier New" panose="02070309020205020404" pitchFamily="49" charset="0"/>
              </a:rPr>
              <a:t>     	ORG 1000h</a:t>
            </a:r>
          </a:p>
          <a:p>
            <a:pPr marL="1371600" lvl="2" indent="-457200" eaLnBrk="1" hangingPunct="1">
              <a:buNone/>
            </a:pPr>
            <a:r>
              <a:rPr lang="en-US" altLang="en-US" sz="2000" b="1" dirty="0">
                <a:latin typeface="Courier New" panose="02070309020205020404" pitchFamily="49" charset="0"/>
              </a:rPr>
              <a:t>1000  </a:t>
            </a:r>
            <a:r>
              <a:rPr lang="en-US" altLang="en-US" sz="2000" b="1" dirty="0" err="1">
                <a:latin typeface="Courier New" panose="02070309020205020404" pitchFamily="49" charset="0"/>
              </a:rPr>
              <a:t>mov</a:t>
            </a:r>
            <a:r>
              <a:rPr lang="en-US" altLang="en-US" sz="2000" b="1" dirty="0">
                <a:latin typeface="Courier New" panose="02070309020205020404" pitchFamily="49" charset="0"/>
              </a:rPr>
              <a:t> a, #5</a:t>
            </a:r>
          </a:p>
          <a:p>
            <a:pPr marL="1371600" lvl="2" indent="-457200" eaLnBrk="1" hangingPunct="1">
              <a:buFontTx/>
              <a:buAutoNum type="arabicPlain" startAt="1002"/>
            </a:pPr>
            <a:r>
              <a:rPr lang="en-US" altLang="en-US" sz="2000" b="1" dirty="0">
                <a:latin typeface="Courier New" panose="02070309020205020404" pitchFamily="49" charset="0"/>
              </a:rPr>
              <a:t>  </a:t>
            </a:r>
            <a:r>
              <a:rPr lang="en-US" altLang="en-US" sz="2000" b="1" dirty="0" err="1">
                <a:latin typeface="Courier New" panose="02070309020205020404" pitchFamily="49" charset="0"/>
              </a:rPr>
              <a:t>movc</a:t>
            </a:r>
            <a:r>
              <a:rPr lang="en-US" altLang="en-US" sz="2000" b="1" dirty="0">
                <a:latin typeface="Courier New" panose="02070309020205020404" pitchFamily="49" charset="0"/>
              </a:rPr>
              <a:t> a, @a + PC   ;a </a:t>
            </a:r>
            <a:r>
              <a:rPr lang="en-US" altLang="en-US" sz="2000" b="1" dirty="0">
                <a:latin typeface="Courier New" panose="02070309020205020404" pitchFamily="49" charset="0"/>
                <a:sym typeface="Wingdings" panose="05000000000000000000" pitchFamily="2" charset="2"/>
              </a:rPr>
              <a:t> M[1008]</a:t>
            </a:r>
          </a:p>
          <a:p>
            <a:pPr marL="1371600" lvl="2" indent="-457200" eaLnBrk="1" hangingPunct="1">
              <a:buFontTx/>
              <a:buAutoNum type="arabicPlain" startAt="1003"/>
            </a:pPr>
            <a:r>
              <a:rPr lang="en-US" altLang="en-US" sz="2000" b="1" dirty="0">
                <a:latin typeface="Courier New" panose="02070309020205020404" pitchFamily="49" charset="0"/>
                <a:sym typeface="Wingdings" panose="05000000000000000000" pitchFamily="2" charset="2"/>
              </a:rPr>
              <a:t>  </a:t>
            </a:r>
            <a:r>
              <a:rPr lang="en-US" altLang="en-US" sz="2000" b="1" dirty="0" err="1">
                <a:latin typeface="Courier New" panose="02070309020205020404" pitchFamily="49" charset="0"/>
                <a:sym typeface="Wingdings" panose="05000000000000000000" pitchFamily="2" charset="2"/>
              </a:rPr>
              <a:t>Nop</a:t>
            </a:r>
            <a:endParaRPr lang="en-US" altLang="en-US" sz="2000" b="1" dirty="0">
              <a:latin typeface="Courier New" panose="02070309020205020404" pitchFamily="49" charset="0"/>
              <a:sym typeface="Wingdings" panose="05000000000000000000" pitchFamily="2" charset="2"/>
            </a:endParaRPr>
          </a:p>
          <a:p>
            <a:pPr marL="1371600" lvl="2" indent="-457200" eaLnBrk="1" hangingPunct="1">
              <a:buFontTx/>
              <a:buAutoNum type="arabicPlain" startAt="1003"/>
            </a:pPr>
            <a:endParaRPr lang="en-US" altLang="en-US" sz="2000" b="1" dirty="0">
              <a:latin typeface="Courier New" panose="02070309020205020404" pitchFamily="49" charset="0"/>
              <a:sym typeface="Wingdings" panose="05000000000000000000" pitchFamily="2" charset="2"/>
            </a:endParaRPr>
          </a:p>
          <a:p>
            <a:pPr marL="609600" indent="-609600">
              <a:spcBef>
                <a:spcPct val="0"/>
              </a:spcBef>
              <a:buClr>
                <a:srgbClr val="CC0066"/>
              </a:buClr>
            </a:pPr>
            <a:r>
              <a:rPr lang="en-US" altLang="en-US" dirty="0">
                <a:solidFill>
                  <a:schemeClr val="tx2"/>
                </a:solidFill>
              </a:rPr>
              <a:t>MOVC </a:t>
            </a:r>
            <a:r>
              <a:rPr lang="en-US" altLang="en-US" dirty="0">
                <a:solidFill>
                  <a:srgbClr val="FF3300"/>
                </a:solidFill>
              </a:rPr>
              <a:t>only</a:t>
            </a:r>
            <a:r>
              <a:rPr lang="en-US" altLang="en-US" dirty="0">
                <a:solidFill>
                  <a:schemeClr val="tx2"/>
                </a:solidFill>
              </a:rPr>
              <a:t> can </a:t>
            </a:r>
            <a:r>
              <a:rPr lang="en-US" altLang="en-US" u="sng" dirty="0">
                <a:solidFill>
                  <a:schemeClr val="tx2"/>
                </a:solidFill>
              </a:rPr>
              <a:t>read</a:t>
            </a:r>
            <a:r>
              <a:rPr lang="en-US" altLang="en-US" dirty="0">
                <a:solidFill>
                  <a:schemeClr val="tx2"/>
                </a:solidFill>
              </a:rPr>
              <a:t> </a:t>
            </a:r>
            <a:r>
              <a:rPr lang="en-US" altLang="en-US" u="sng" dirty="0">
                <a:solidFill>
                  <a:schemeClr val="tx2"/>
                </a:solidFill>
              </a:rPr>
              <a:t>internal</a:t>
            </a:r>
            <a:r>
              <a:rPr lang="en-US" altLang="en-US" dirty="0">
                <a:solidFill>
                  <a:schemeClr val="tx2"/>
                </a:solidFill>
              </a:rPr>
              <a:t> code memory</a:t>
            </a:r>
          </a:p>
          <a:p>
            <a:pPr marL="609600" indent="-609600">
              <a:spcBef>
                <a:spcPct val="0"/>
              </a:spcBef>
              <a:buClr>
                <a:srgbClr val="CC0066"/>
              </a:buClr>
              <a:buNone/>
            </a:pPr>
            <a:endParaRPr lang="en-US" altLang="en-US" sz="2400" b="1" dirty="0">
              <a:solidFill>
                <a:schemeClr val="tx2"/>
              </a:solidFill>
              <a:latin typeface="Courier New" panose="02070309020205020404" pitchFamily="49" charset="0"/>
              <a:sym typeface="Wingdings" panose="05000000000000000000" pitchFamily="2" charset="2"/>
            </a:endParaRPr>
          </a:p>
        </p:txBody>
      </p:sp>
    </p:spTree>
    <p:extLst>
      <p:ext uri="{BB962C8B-B14F-4D97-AF65-F5344CB8AC3E}">
        <p14:creationId xmlns:p14="http://schemas.microsoft.com/office/powerpoint/2010/main" val="280609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746" t="39073" r="29090" b="22927"/>
          <a:stretch/>
        </p:blipFill>
        <p:spPr>
          <a:xfrm>
            <a:off x="418011" y="418011"/>
            <a:ext cx="11469189" cy="6061166"/>
          </a:xfrm>
          <a:prstGeom prst="rect">
            <a:avLst/>
          </a:prstGeom>
        </p:spPr>
      </p:pic>
    </p:spTree>
    <p:extLst>
      <p:ext uri="{BB962C8B-B14F-4D97-AF65-F5344CB8AC3E}">
        <p14:creationId xmlns:p14="http://schemas.microsoft.com/office/powerpoint/2010/main" val="398506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8051 Programming</a:t>
            </a:r>
          </a:p>
        </p:txBody>
      </p:sp>
    </p:spTree>
    <p:extLst>
      <p:ext uri="{BB962C8B-B14F-4D97-AF65-F5344CB8AC3E}">
        <p14:creationId xmlns:p14="http://schemas.microsoft.com/office/powerpoint/2010/main" val="3472805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504" y="1"/>
            <a:ext cx="8761412" cy="498475"/>
          </a:xfrm>
        </p:spPr>
        <p:txBody>
          <a:bodyPr/>
          <a:lstStyle/>
          <a:p>
            <a:pPr algn="ctr"/>
            <a:r>
              <a:rPr lang="en-US" dirty="0">
                <a:solidFill>
                  <a:schemeClr val="tx1"/>
                </a:solidFill>
              </a:rPr>
              <a:t>Programming Language</a:t>
            </a:r>
          </a:p>
        </p:txBody>
      </p:sp>
      <p:sp>
        <p:nvSpPr>
          <p:cNvPr id="3" name="Content Placeholder 2"/>
          <p:cNvSpPr>
            <a:spLocks noGrp="1"/>
          </p:cNvSpPr>
          <p:nvPr>
            <p:ph idx="1"/>
          </p:nvPr>
        </p:nvSpPr>
        <p:spPr>
          <a:xfrm>
            <a:off x="1905000" y="498476"/>
            <a:ext cx="8305800" cy="5521325"/>
          </a:xfrm>
        </p:spPr>
        <p:txBody>
          <a:bodyPr/>
          <a:lstStyle/>
          <a:p>
            <a:pPr marL="0" indent="0">
              <a:buNone/>
            </a:pPr>
            <a:r>
              <a:rPr lang="en-US" dirty="0"/>
              <a:t>High Level Programming – Application Oriented such as C, C++, C#, Java </a:t>
            </a:r>
            <a:r>
              <a:rPr lang="en-US" dirty="0" err="1"/>
              <a:t>etc</a:t>
            </a:r>
            <a:endParaRPr lang="en-US" dirty="0"/>
          </a:p>
          <a:p>
            <a:pPr marL="0" indent="0">
              <a:buNone/>
            </a:pPr>
            <a:endParaRPr lang="en-US" dirty="0"/>
          </a:p>
          <a:p>
            <a:pPr marL="0" indent="0">
              <a:buNone/>
            </a:pPr>
            <a:r>
              <a:rPr lang="en-US" dirty="0"/>
              <a:t>Low Level programming: Assembly Programming</a:t>
            </a:r>
          </a:p>
          <a:p>
            <a:pPr marL="0" indent="0">
              <a:buNone/>
            </a:pPr>
            <a:endParaRPr lang="en-US" dirty="0"/>
          </a:p>
          <a:p>
            <a:r>
              <a:rPr lang="en-US" dirty="0"/>
              <a:t>In the early days of the computer, programmers coded in machine language, consisting of 0s and 1s</a:t>
            </a:r>
          </a:p>
          <a:p>
            <a:r>
              <a:rPr lang="en-US" dirty="0"/>
              <a:t>Tedious, slow and prone to error</a:t>
            </a:r>
          </a:p>
          <a:p>
            <a:r>
              <a:rPr lang="en-US" dirty="0"/>
              <a:t>Assembly languages, which provided mnemonics for the machine code instructions, plus other features, were developed</a:t>
            </a:r>
          </a:p>
          <a:p>
            <a:r>
              <a:rPr lang="en-US" dirty="0"/>
              <a:t>An Assembly language program consist of a series of lines of Assembly language instructions</a:t>
            </a:r>
          </a:p>
          <a:p>
            <a:r>
              <a:rPr lang="en-US" b="1" dirty="0"/>
              <a:t>Assembly language is referred to as a low level language</a:t>
            </a:r>
          </a:p>
          <a:p>
            <a:r>
              <a:rPr lang="en-US" dirty="0"/>
              <a:t>It deals directly with the internal structure of the CPU</a:t>
            </a:r>
          </a:p>
        </p:txBody>
      </p:sp>
    </p:spTree>
    <p:extLst>
      <p:ext uri="{BB962C8B-B14F-4D97-AF65-F5344CB8AC3E}">
        <p14:creationId xmlns:p14="http://schemas.microsoft.com/office/powerpoint/2010/main" val="429139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8761412" cy="498475"/>
          </a:xfrm>
        </p:spPr>
        <p:txBody>
          <a:bodyPr/>
          <a:lstStyle/>
          <a:p>
            <a:r>
              <a:rPr lang="en-US" dirty="0">
                <a:solidFill>
                  <a:schemeClr val="tx1"/>
                </a:solidFill>
              </a:rPr>
              <a:t>Compiler and Assembler</a:t>
            </a:r>
          </a:p>
        </p:txBody>
      </p:sp>
      <p:sp>
        <p:nvSpPr>
          <p:cNvPr id="3" name="Content Placeholder 2"/>
          <p:cNvSpPr>
            <a:spLocks noGrp="1"/>
          </p:cNvSpPr>
          <p:nvPr>
            <p:ph idx="1"/>
          </p:nvPr>
        </p:nvSpPr>
        <p:spPr>
          <a:xfrm>
            <a:off x="1905000" y="762000"/>
            <a:ext cx="8305800" cy="5257800"/>
          </a:xfrm>
        </p:spPr>
        <p:txBody>
          <a:bodyPr/>
          <a:lstStyle/>
          <a:p>
            <a:r>
              <a:rPr lang="en-US" b="1" dirty="0"/>
              <a:t>Compiler: </a:t>
            </a:r>
            <a:r>
              <a:rPr lang="en-US" dirty="0"/>
              <a:t>Converts High level language program into machine level programming</a:t>
            </a:r>
          </a:p>
          <a:p>
            <a:endParaRPr lang="en-US" dirty="0"/>
          </a:p>
          <a:p>
            <a:r>
              <a:rPr lang="en-US" b="1" dirty="0"/>
              <a:t>Assembler: </a:t>
            </a:r>
            <a:r>
              <a:rPr lang="en-US" dirty="0"/>
              <a:t>Converts low level language program into machine level programming</a:t>
            </a:r>
          </a:p>
          <a:p>
            <a:endParaRPr lang="en-US" dirty="0"/>
          </a:p>
        </p:txBody>
      </p:sp>
      <p:pic>
        <p:nvPicPr>
          <p:cNvPr id="4" name="Picture 3"/>
          <p:cNvPicPr>
            <a:picLocks noChangeAspect="1"/>
          </p:cNvPicPr>
          <p:nvPr/>
        </p:nvPicPr>
        <p:blipFill>
          <a:blip r:embed="rId2"/>
          <a:stretch>
            <a:fillRect/>
          </a:stretch>
        </p:blipFill>
        <p:spPr>
          <a:xfrm>
            <a:off x="2066925" y="2895601"/>
            <a:ext cx="7981950" cy="2847975"/>
          </a:xfrm>
          <a:prstGeom prst="rect">
            <a:avLst/>
          </a:prstGeom>
        </p:spPr>
      </p:pic>
    </p:spTree>
    <p:extLst>
      <p:ext uri="{BB962C8B-B14F-4D97-AF65-F5344CB8AC3E}">
        <p14:creationId xmlns:p14="http://schemas.microsoft.com/office/powerpoint/2010/main" val="71898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ASSEMBLER DIRECTIVES</a:t>
            </a:r>
          </a:p>
        </p:txBody>
      </p:sp>
      <p:sp>
        <p:nvSpPr>
          <p:cNvPr id="3" name="Content Placeholder 2"/>
          <p:cNvSpPr>
            <a:spLocks noGrp="1"/>
          </p:cNvSpPr>
          <p:nvPr>
            <p:ph idx="1"/>
          </p:nvPr>
        </p:nvSpPr>
        <p:spPr/>
        <p:txBody>
          <a:bodyPr/>
          <a:lstStyle/>
          <a:p>
            <a:r>
              <a:rPr lang="en-US" dirty="0"/>
              <a:t>The assembling directives give the directions to the CPU. The 8051 microcontroller consists of various kinds of assembly directives to give the direction to the control unit. The most useful directives are 8051 programming, such as:</a:t>
            </a:r>
          </a:p>
          <a:p>
            <a:pPr marL="514350" indent="-514350">
              <a:buFont typeface="+mj-lt"/>
              <a:buAutoNum type="arabicPeriod"/>
            </a:pPr>
            <a:r>
              <a:rPr lang="en-US" dirty="0"/>
              <a:t>ORG</a:t>
            </a:r>
          </a:p>
          <a:p>
            <a:pPr marL="514350" indent="-514350">
              <a:buFont typeface="+mj-lt"/>
              <a:buAutoNum type="arabicPeriod"/>
            </a:pPr>
            <a:r>
              <a:rPr lang="en-US" dirty="0"/>
              <a:t>DB</a:t>
            </a:r>
          </a:p>
          <a:p>
            <a:pPr marL="514350" indent="-514350">
              <a:buFont typeface="+mj-lt"/>
              <a:buAutoNum type="arabicPeriod"/>
            </a:pPr>
            <a:r>
              <a:rPr lang="en-US" dirty="0"/>
              <a:t>EQU</a:t>
            </a:r>
          </a:p>
          <a:p>
            <a:pPr marL="514350" indent="-514350">
              <a:buFont typeface="+mj-lt"/>
              <a:buAutoNum type="arabicPeriod"/>
            </a:pPr>
            <a:r>
              <a:rPr lang="en-US" dirty="0"/>
              <a:t>END</a:t>
            </a:r>
          </a:p>
        </p:txBody>
      </p:sp>
    </p:spTree>
    <p:extLst>
      <p:ext uri="{BB962C8B-B14F-4D97-AF65-F5344CB8AC3E}">
        <p14:creationId xmlns:p14="http://schemas.microsoft.com/office/powerpoint/2010/main" val="1283474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525" t="14197" r="25068" b="21696"/>
          <a:stretch/>
        </p:blipFill>
        <p:spPr>
          <a:xfrm>
            <a:off x="339634" y="274638"/>
            <a:ext cx="11521440" cy="6113099"/>
          </a:xfrm>
          <a:prstGeom prst="rect">
            <a:avLst/>
          </a:prstGeom>
        </p:spPr>
      </p:pic>
    </p:spTree>
    <p:extLst>
      <p:ext uri="{BB962C8B-B14F-4D97-AF65-F5344CB8AC3E}">
        <p14:creationId xmlns:p14="http://schemas.microsoft.com/office/powerpoint/2010/main" val="145910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6" name="Rectangle 3"/>
          <p:cNvSpPr>
            <a:spLocks noChangeArrowheads="1"/>
          </p:cNvSpPr>
          <p:nvPr/>
        </p:nvSpPr>
        <p:spPr bwMode="auto">
          <a:xfrm>
            <a:off x="609600" y="1578260"/>
            <a:ext cx="10972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rPr>
              <a:t>ORG(origin):</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rPr>
              <a:t> This directive indicates the start of the program.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rPr>
              <a:t>This is used to set the register address during assembly.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rPr>
              <a:t>For example; </a:t>
            </a:r>
            <a:r>
              <a:rPr kumimoji="0" lang="en-US" sz="1800" b="0" i="0" u="none" strike="noStrike" kern="1200" cap="none" spc="0" normalizeH="0" baseline="0" noProof="0" dirty="0">
                <a:ln>
                  <a:noFill/>
                </a:ln>
                <a:solidFill>
                  <a:srgbClr val="000000"/>
                </a:solidFill>
                <a:effectLst/>
                <a:uLnTx/>
                <a:uFillTx/>
                <a:latin typeface="Comic Sans MS"/>
                <a:ea typeface="+mn-ea"/>
                <a:cs typeface="Times New Roman"/>
              </a:rPr>
              <a:t>ORG 0000h tells the compiler all subsequent code starting at address 0000h</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hlinkClick r:id="rId2"/>
              </a:rPr>
              <a:t>  </a:t>
            </a:r>
            <a:endParaRPr kumimoji="0" lang="en-US" altLang="en-US" sz="10100" b="0" i="0" u="none" strike="noStrike" kern="1200" cap="none" spc="0" normalizeH="0" baseline="0" noProof="0" dirty="0">
              <a:ln>
                <a:noFill/>
              </a:ln>
              <a:solidFill>
                <a:srgbClr val="000000"/>
              </a:solidFill>
              <a:effectLst/>
              <a:uLnTx/>
              <a:uFillTx/>
              <a:latin typeface="Arial" panose="020B0604020202020204" pitchFamily="34" charset="0"/>
              <a:ea typeface="+mn-ea"/>
              <a:cs typeface="Times New Roman"/>
            </a:endParaRPr>
          </a:p>
        </p:txBody>
      </p:sp>
      <p:pic>
        <p:nvPicPr>
          <p:cNvPr id="8" name="Picture 7"/>
          <p:cNvPicPr>
            <a:picLocks noChangeAspect="1"/>
          </p:cNvPicPr>
          <p:nvPr/>
        </p:nvPicPr>
        <p:blipFill>
          <a:blip r:embed="rId3"/>
          <a:stretch>
            <a:fillRect/>
          </a:stretch>
        </p:blipFill>
        <p:spPr>
          <a:xfrm>
            <a:off x="2922134" y="2491196"/>
            <a:ext cx="4257675" cy="2476500"/>
          </a:xfrm>
          <a:prstGeom prst="rect">
            <a:avLst/>
          </a:prstGeom>
        </p:spPr>
      </p:pic>
    </p:spTree>
    <p:extLst>
      <p:ext uri="{BB962C8B-B14F-4D97-AF65-F5344CB8AC3E}">
        <p14:creationId xmlns:p14="http://schemas.microsoft.com/office/powerpoint/2010/main" val="348941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690" t="15714" r="23698" b="13214"/>
          <a:stretch/>
        </p:blipFill>
        <p:spPr>
          <a:xfrm>
            <a:off x="300446" y="274638"/>
            <a:ext cx="11560628" cy="6126162"/>
          </a:xfrm>
          <a:prstGeom prst="rect">
            <a:avLst/>
          </a:prstGeom>
        </p:spPr>
      </p:pic>
    </p:spTree>
    <p:extLst>
      <p:ext uri="{BB962C8B-B14F-4D97-AF65-F5344CB8AC3E}">
        <p14:creationId xmlns:p14="http://schemas.microsoft.com/office/powerpoint/2010/main" val="220078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910" t="15035" r="24105" b="9930"/>
          <a:stretch/>
        </p:blipFill>
        <p:spPr>
          <a:xfrm>
            <a:off x="352697" y="274638"/>
            <a:ext cx="11403874" cy="6126162"/>
          </a:xfrm>
          <a:prstGeom prst="rect">
            <a:avLst/>
          </a:prstGeom>
        </p:spPr>
      </p:pic>
    </p:spTree>
    <p:extLst>
      <p:ext uri="{BB962C8B-B14F-4D97-AF65-F5344CB8AC3E}">
        <p14:creationId xmlns:p14="http://schemas.microsoft.com/office/powerpoint/2010/main" val="267406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err="1"/>
              <a:t>END:</a:t>
            </a:r>
            <a:r>
              <a:rPr lang="en-US" dirty="0" err="1"/>
              <a:t>The</a:t>
            </a:r>
            <a:r>
              <a:rPr lang="en-US" dirty="0"/>
              <a:t> END directive is used to indicate the end of the program.</a:t>
            </a:r>
          </a:p>
          <a:p>
            <a:pPr marL="0" indent="0">
              <a:buNone/>
            </a:pPr>
            <a:r>
              <a:rPr lang="en-US" b="1" dirty="0"/>
              <a:t>Syntax: </a:t>
            </a:r>
            <a:endParaRPr lang="en-US" dirty="0"/>
          </a:p>
          <a:p>
            <a:pPr marL="0" indent="0">
              <a:buNone/>
            </a:pPr>
            <a:r>
              <a:rPr lang="en-US" dirty="0" err="1"/>
              <a:t>reg</a:t>
            </a:r>
            <a:r>
              <a:rPr lang="en-US" dirty="0"/>
              <a:t> equ,09h</a:t>
            </a:r>
          </a:p>
          <a:p>
            <a:pPr marL="0" indent="0">
              <a:buNone/>
            </a:pPr>
            <a:r>
              <a:rPr lang="en-US" dirty="0"/>
              <a:t>—————–</a:t>
            </a:r>
            <a:br>
              <a:rPr lang="en-US" dirty="0"/>
            </a:br>
            <a:r>
              <a:rPr lang="en-US" dirty="0"/>
              <a:t>—————–</a:t>
            </a:r>
            <a:br>
              <a:rPr lang="en-US" dirty="0"/>
            </a:br>
            <a:r>
              <a:rPr lang="en-US" dirty="0"/>
              <a:t>MOV reg,#2h</a:t>
            </a:r>
            <a:br>
              <a:rPr lang="en-US" dirty="0"/>
            </a:br>
            <a:r>
              <a:rPr lang="en-US" dirty="0"/>
              <a:t>END</a:t>
            </a:r>
            <a:endParaRPr lang="en-US" dirty="0">
              <a:effectLst/>
            </a:endParaRPr>
          </a:p>
        </p:txBody>
      </p:sp>
    </p:spTree>
    <p:extLst>
      <p:ext uri="{BB962C8B-B14F-4D97-AF65-F5344CB8AC3E}">
        <p14:creationId xmlns:p14="http://schemas.microsoft.com/office/powerpoint/2010/main" val="289024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648" t="16439" r="22841" b="11616"/>
          <a:stretch/>
        </p:blipFill>
        <p:spPr>
          <a:xfrm>
            <a:off x="391886" y="274638"/>
            <a:ext cx="11338560" cy="6256791"/>
          </a:xfrm>
          <a:prstGeom prst="rect">
            <a:avLst/>
          </a:prstGeom>
        </p:spPr>
      </p:pic>
    </p:spTree>
    <p:extLst>
      <p:ext uri="{BB962C8B-B14F-4D97-AF65-F5344CB8AC3E}">
        <p14:creationId xmlns:p14="http://schemas.microsoft.com/office/powerpoint/2010/main" val="148719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542" t="17054" r="27770" b="36749"/>
          <a:stretch/>
        </p:blipFill>
        <p:spPr>
          <a:xfrm>
            <a:off x="156755" y="371081"/>
            <a:ext cx="11865428" cy="4637699"/>
          </a:xfrm>
          <a:prstGeom prst="rect">
            <a:avLst/>
          </a:prstGeom>
        </p:spPr>
      </p:pic>
    </p:spTree>
    <p:extLst>
      <p:ext uri="{BB962C8B-B14F-4D97-AF65-F5344CB8AC3E}">
        <p14:creationId xmlns:p14="http://schemas.microsoft.com/office/powerpoint/2010/main" val="202087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1067" t="25714" r="21419" b="16956"/>
          <a:stretch/>
        </p:blipFill>
        <p:spPr>
          <a:xfrm>
            <a:off x="391886" y="274637"/>
            <a:ext cx="11403874" cy="6113099"/>
          </a:xfrm>
          <a:prstGeom prst="rect">
            <a:avLst/>
          </a:prstGeom>
        </p:spPr>
      </p:pic>
    </p:spTree>
    <p:extLst>
      <p:ext uri="{BB962C8B-B14F-4D97-AF65-F5344CB8AC3E}">
        <p14:creationId xmlns:p14="http://schemas.microsoft.com/office/powerpoint/2010/main" val="212685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334"/>
            <a:ext cx="8761412" cy="498475"/>
          </a:xfrm>
        </p:spPr>
        <p:txBody>
          <a:bodyPr/>
          <a:lstStyle/>
          <a:p>
            <a:r>
              <a:rPr lang="en-US" dirty="0">
                <a:solidFill>
                  <a:schemeClr val="tx1"/>
                </a:solidFill>
              </a:rPr>
              <a:t>Assembly Programming Format</a:t>
            </a:r>
          </a:p>
        </p:txBody>
      </p:sp>
      <p:sp>
        <p:nvSpPr>
          <p:cNvPr id="3" name="Content Placeholder 2"/>
          <p:cNvSpPr>
            <a:spLocks noGrp="1"/>
          </p:cNvSpPr>
          <p:nvPr>
            <p:ph idx="1"/>
          </p:nvPr>
        </p:nvSpPr>
        <p:spPr>
          <a:xfrm>
            <a:off x="1905000" y="479142"/>
            <a:ext cx="8305800" cy="5540659"/>
          </a:xfrm>
        </p:spPr>
        <p:txBody>
          <a:bodyPr/>
          <a:lstStyle/>
          <a:p>
            <a:r>
              <a:rPr lang="en-US" dirty="0"/>
              <a:t>An Assembly language instruction consists of four fields:</a:t>
            </a:r>
          </a:p>
        </p:txBody>
      </p:sp>
      <p:pic>
        <p:nvPicPr>
          <p:cNvPr id="4" name="Picture 3"/>
          <p:cNvPicPr>
            <a:picLocks noChangeAspect="1"/>
          </p:cNvPicPr>
          <p:nvPr/>
        </p:nvPicPr>
        <p:blipFill>
          <a:blip r:embed="rId2"/>
          <a:stretch>
            <a:fillRect/>
          </a:stretch>
        </p:blipFill>
        <p:spPr>
          <a:xfrm>
            <a:off x="3047206" y="1007187"/>
            <a:ext cx="5715000" cy="1038225"/>
          </a:xfrm>
          <a:prstGeom prst="rect">
            <a:avLst/>
          </a:prstGeom>
        </p:spPr>
      </p:pic>
      <p:pic>
        <p:nvPicPr>
          <p:cNvPr id="5" name="Picture 4"/>
          <p:cNvPicPr>
            <a:picLocks noChangeAspect="1"/>
          </p:cNvPicPr>
          <p:nvPr/>
        </p:nvPicPr>
        <p:blipFill>
          <a:blip r:embed="rId3"/>
          <a:stretch>
            <a:fillRect/>
          </a:stretch>
        </p:blipFill>
        <p:spPr>
          <a:xfrm>
            <a:off x="2057401" y="1991626"/>
            <a:ext cx="8228011" cy="4409174"/>
          </a:xfrm>
          <a:prstGeom prst="rect">
            <a:avLst/>
          </a:prstGeom>
        </p:spPr>
      </p:pic>
    </p:spTree>
    <p:extLst>
      <p:ext uri="{BB962C8B-B14F-4D97-AF65-F5344CB8AC3E}">
        <p14:creationId xmlns:p14="http://schemas.microsoft.com/office/powerpoint/2010/main" val="2936708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48" y="1"/>
            <a:ext cx="8761412" cy="498475"/>
          </a:xfrm>
        </p:spPr>
        <p:txBody>
          <a:bodyPr/>
          <a:lstStyle/>
          <a:p>
            <a:r>
              <a:rPr lang="en-US" dirty="0">
                <a:solidFill>
                  <a:schemeClr val="tx1"/>
                </a:solidFill>
              </a:rPr>
              <a:t>Flow to Run Code with Development Tools</a:t>
            </a:r>
          </a:p>
        </p:txBody>
      </p:sp>
      <p:pic>
        <p:nvPicPr>
          <p:cNvPr id="5" name="Picture 4"/>
          <p:cNvPicPr>
            <a:picLocks noChangeAspect="1"/>
          </p:cNvPicPr>
          <p:nvPr/>
        </p:nvPicPr>
        <p:blipFill>
          <a:blip r:embed="rId2"/>
          <a:stretch>
            <a:fillRect/>
          </a:stretch>
        </p:blipFill>
        <p:spPr>
          <a:xfrm>
            <a:off x="3505200" y="609600"/>
            <a:ext cx="4648200" cy="5638800"/>
          </a:xfrm>
          <a:prstGeom prst="rect">
            <a:avLst/>
          </a:prstGeom>
        </p:spPr>
      </p:pic>
    </p:spTree>
    <p:extLst>
      <p:ext uri="{BB962C8B-B14F-4D97-AF65-F5344CB8AC3E}">
        <p14:creationId xmlns:p14="http://schemas.microsoft.com/office/powerpoint/2010/main" val="4044649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988" y="685802"/>
            <a:ext cx="8913812" cy="5333999"/>
          </a:xfrm>
        </p:spPr>
        <p:txBody>
          <a:bodyPr/>
          <a:lstStyle/>
          <a:p>
            <a:r>
              <a:rPr lang="en-US" dirty="0"/>
              <a:t>The step of Assembly language are outlines as follows:</a:t>
            </a:r>
          </a:p>
          <a:p>
            <a:pPr marL="0" indent="0">
              <a:buNone/>
            </a:pPr>
            <a:r>
              <a:rPr lang="en-US" b="1" dirty="0"/>
              <a:t>Editor: </a:t>
            </a:r>
            <a:r>
              <a:rPr lang="en-US" dirty="0"/>
              <a:t>First we use an editor to type a program, many excellent editors or word processors are available that can be </a:t>
            </a:r>
            <a:r>
              <a:rPr lang="en-US"/>
              <a:t>used to create </a:t>
            </a:r>
            <a:r>
              <a:rPr lang="en-US" dirty="0"/>
              <a:t>and/or edit the program Notice that the editor must be able to produce an ASCII file</a:t>
            </a:r>
          </a:p>
          <a:p>
            <a:r>
              <a:rPr lang="en-US" dirty="0"/>
              <a:t>For many assemblers, the file names follow the usual DOS conventions, but the source file has the extension </a:t>
            </a:r>
            <a:r>
              <a:rPr lang="en-US" b="1" dirty="0"/>
              <a:t>“</a:t>
            </a:r>
            <a:r>
              <a:rPr lang="en-US" b="1" dirty="0" err="1"/>
              <a:t>asm</a:t>
            </a:r>
            <a:r>
              <a:rPr lang="en-US" b="1" dirty="0"/>
              <a:t>“ or “</a:t>
            </a:r>
            <a:r>
              <a:rPr lang="en-US" b="1" dirty="0" err="1"/>
              <a:t>src</a:t>
            </a:r>
            <a:r>
              <a:rPr lang="en-US" b="1" dirty="0"/>
              <a:t>”, </a:t>
            </a:r>
            <a:r>
              <a:rPr lang="en-US" dirty="0"/>
              <a:t>depending on which assembly you are using</a:t>
            </a:r>
          </a:p>
          <a:p>
            <a:pPr marL="0" indent="0">
              <a:buNone/>
            </a:pPr>
            <a:r>
              <a:rPr lang="en-US" b="1" dirty="0"/>
              <a:t>Assembler: </a:t>
            </a:r>
            <a:r>
              <a:rPr lang="en-US" dirty="0"/>
              <a:t>The </a:t>
            </a:r>
            <a:r>
              <a:rPr lang="en-US" b="1" dirty="0"/>
              <a:t>“</a:t>
            </a:r>
            <a:r>
              <a:rPr lang="en-US" b="1" dirty="0" err="1"/>
              <a:t>asm</a:t>
            </a:r>
            <a:r>
              <a:rPr lang="en-US" b="1" dirty="0"/>
              <a:t>” </a:t>
            </a:r>
            <a:r>
              <a:rPr lang="en-US" dirty="0"/>
              <a:t>source file containing the program code created in step 1 is fed to</a:t>
            </a:r>
          </a:p>
          <a:p>
            <a:r>
              <a:rPr lang="en-US" dirty="0"/>
              <a:t>an 8051 assembler :The assembler converts the instructions into machine code</a:t>
            </a:r>
          </a:p>
          <a:p>
            <a:r>
              <a:rPr lang="en-US" dirty="0"/>
              <a:t>The assembler will produce an object file and a list file</a:t>
            </a:r>
          </a:p>
          <a:p>
            <a:r>
              <a:rPr lang="en-US" dirty="0"/>
              <a:t>The extension for the object file is </a:t>
            </a:r>
            <a:r>
              <a:rPr lang="en-US" b="1" dirty="0"/>
              <a:t>“</a:t>
            </a:r>
            <a:r>
              <a:rPr lang="en-US" b="1" dirty="0" err="1"/>
              <a:t>obj</a:t>
            </a:r>
            <a:r>
              <a:rPr lang="en-US" b="1" dirty="0"/>
              <a:t>” </a:t>
            </a:r>
            <a:r>
              <a:rPr lang="en-US" dirty="0"/>
              <a:t>while the extension for the list file is </a:t>
            </a:r>
            <a:r>
              <a:rPr lang="en-US" b="1" dirty="0"/>
              <a:t>“</a:t>
            </a:r>
            <a:r>
              <a:rPr lang="en-US" b="1" dirty="0" err="1"/>
              <a:t>lst</a:t>
            </a:r>
            <a:r>
              <a:rPr lang="en-US" b="1" dirty="0"/>
              <a:t>”</a:t>
            </a:r>
          </a:p>
        </p:txBody>
      </p:sp>
    </p:spTree>
    <p:extLst>
      <p:ext uri="{BB962C8B-B14F-4D97-AF65-F5344CB8AC3E}">
        <p14:creationId xmlns:p14="http://schemas.microsoft.com/office/powerpoint/2010/main" val="4154577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838200"/>
            <a:ext cx="8763000" cy="5181600"/>
          </a:xfrm>
        </p:spPr>
        <p:txBody>
          <a:bodyPr/>
          <a:lstStyle/>
          <a:p>
            <a:pPr marL="0" indent="0">
              <a:buNone/>
            </a:pPr>
            <a:r>
              <a:rPr lang="en-US" b="1" dirty="0"/>
              <a:t>Linker and Loader : </a:t>
            </a:r>
            <a:r>
              <a:rPr lang="en-US" dirty="0"/>
              <a:t>Assembler require a third step called linking</a:t>
            </a:r>
          </a:p>
          <a:p>
            <a:r>
              <a:rPr lang="en-US" dirty="0"/>
              <a:t>The linker program takes one or more object code files and produce an absolute object file with the extension “abs”</a:t>
            </a:r>
          </a:p>
          <a:p>
            <a:r>
              <a:rPr lang="en-US" dirty="0"/>
              <a:t>This </a:t>
            </a:r>
            <a:r>
              <a:rPr lang="en-US" b="1" dirty="0"/>
              <a:t>abs</a:t>
            </a:r>
            <a:r>
              <a:rPr lang="en-US" dirty="0"/>
              <a:t> file is used by 8051 trainers that have a monitor program</a:t>
            </a:r>
          </a:p>
          <a:p>
            <a:endParaRPr lang="en-US" dirty="0"/>
          </a:p>
          <a:p>
            <a:pPr marL="0" indent="0">
              <a:buNone/>
            </a:pPr>
            <a:r>
              <a:rPr lang="en-US" b="1" dirty="0"/>
              <a:t>Object to Hex Converter (OH) : </a:t>
            </a:r>
            <a:r>
              <a:rPr lang="en-US" dirty="0"/>
              <a:t>Next the </a:t>
            </a:r>
            <a:r>
              <a:rPr lang="en-US" b="1" dirty="0"/>
              <a:t>“abs” </a:t>
            </a:r>
            <a:r>
              <a:rPr lang="en-US" dirty="0"/>
              <a:t>file is fed into a program</a:t>
            </a:r>
          </a:p>
          <a:p>
            <a:pPr marL="0" indent="0">
              <a:buNone/>
            </a:pPr>
            <a:r>
              <a:rPr lang="en-US" dirty="0"/>
              <a:t>called “OH” (object to hex converter) which creates a file with extension </a:t>
            </a:r>
            <a:r>
              <a:rPr lang="en-US" b="1" dirty="0"/>
              <a:t>“hex” </a:t>
            </a:r>
            <a:r>
              <a:rPr lang="en-US" dirty="0"/>
              <a:t>that is ready to burn into ROM</a:t>
            </a:r>
          </a:p>
          <a:p>
            <a:r>
              <a:rPr lang="en-US" dirty="0"/>
              <a:t>This program comes with all 8051 assemblers </a:t>
            </a:r>
          </a:p>
          <a:p>
            <a:r>
              <a:rPr lang="en-US" dirty="0"/>
              <a:t>Recent Windows-based assemblers combine step 2 through 4 into one step</a:t>
            </a:r>
          </a:p>
        </p:txBody>
      </p:sp>
    </p:spTree>
    <p:extLst>
      <p:ext uri="{BB962C8B-B14F-4D97-AF65-F5344CB8AC3E}">
        <p14:creationId xmlns:p14="http://schemas.microsoft.com/office/powerpoint/2010/main" val="1905186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a:solidFill>
                  <a:schemeClr val="accent2"/>
                </a:solidFill>
                <a:latin typeface="Comic Sans MS" panose="030F0702030302020204" pitchFamily="66" charset="0"/>
              </a:rPr>
              <a:t>Instructions</a:t>
            </a:r>
          </a:p>
        </p:txBody>
      </p:sp>
      <p:sp>
        <p:nvSpPr>
          <p:cNvPr id="53251" name="Rectangle 3"/>
          <p:cNvSpPr>
            <a:spLocks noGrp="1" noChangeArrowheads="1"/>
          </p:cNvSpPr>
          <p:nvPr>
            <p:ph type="body" idx="1"/>
          </p:nvPr>
        </p:nvSpPr>
        <p:spPr/>
        <p:txBody>
          <a:bodyPr/>
          <a:lstStyle/>
          <a:p>
            <a:pPr eaLnBrk="1" hangingPunct="1"/>
            <a:r>
              <a:rPr lang="en-US" altLang="en-US" dirty="0"/>
              <a:t>Data transfer instructions</a:t>
            </a:r>
          </a:p>
          <a:p>
            <a:pPr eaLnBrk="1" hangingPunct="1"/>
            <a:r>
              <a:rPr lang="en-US" altLang="en-US" dirty="0"/>
              <a:t>Data processing (arithmetic and logic)</a:t>
            </a:r>
          </a:p>
          <a:p>
            <a:pPr eaLnBrk="1" hangingPunct="1"/>
            <a:r>
              <a:rPr lang="en-US" altLang="en-US" dirty="0"/>
              <a:t>Program flow instructions</a:t>
            </a:r>
          </a:p>
        </p:txBody>
      </p:sp>
    </p:spTree>
    <p:extLst>
      <p:ext uri="{BB962C8B-B14F-4D97-AF65-F5344CB8AC3E}">
        <p14:creationId xmlns:p14="http://schemas.microsoft.com/office/powerpoint/2010/main" val="3937085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Data Transfer Instructions</a:t>
            </a:r>
          </a:p>
        </p:txBody>
      </p:sp>
      <p:sp>
        <p:nvSpPr>
          <p:cNvPr id="54275" name="Rectangle 3"/>
          <p:cNvSpPr>
            <a:spLocks noGrp="1" noChangeArrowheads="1"/>
          </p:cNvSpPr>
          <p:nvPr>
            <p:ph type="body" idx="1"/>
          </p:nvPr>
        </p:nvSpPr>
        <p:spPr>
          <a:xfrm>
            <a:off x="1919289" y="1371600"/>
            <a:ext cx="8353425" cy="4724400"/>
          </a:xfrm>
        </p:spPr>
        <p:txBody>
          <a:bodyPr/>
          <a:lstStyle/>
          <a:p>
            <a:pPr eaLnBrk="1" hangingPunct="1"/>
            <a:r>
              <a:rPr lang="en-US" altLang="en-US"/>
              <a:t>MOV dest, source		dest </a:t>
            </a:r>
            <a:r>
              <a:rPr lang="en-US" altLang="en-US">
                <a:sym typeface="Wingdings" panose="05000000000000000000" pitchFamily="2" charset="2"/>
              </a:rPr>
              <a:t> source</a:t>
            </a:r>
          </a:p>
          <a:p>
            <a:pPr eaLnBrk="1" hangingPunct="1"/>
            <a:r>
              <a:rPr lang="en-US" altLang="en-US"/>
              <a:t>Stack instructions</a:t>
            </a:r>
          </a:p>
          <a:p>
            <a:pPr lvl="1" eaLnBrk="1" hangingPunct="1">
              <a:buFont typeface="Wingdings" panose="05000000000000000000" pitchFamily="2" charset="2"/>
              <a:buNone/>
            </a:pPr>
            <a:r>
              <a:rPr lang="en-US" altLang="en-US" sz="2000" b="1">
                <a:latin typeface="Courier New" panose="02070309020205020404" pitchFamily="49" charset="0"/>
              </a:rPr>
              <a:t>PUSH byte</a:t>
            </a:r>
            <a:r>
              <a:rPr lang="en-US" altLang="en-US" sz="2000">
                <a:latin typeface="Courier New" panose="02070309020205020404" pitchFamily="49" charset="0"/>
              </a:rPr>
              <a:t>	;increment stack pointer, 			            ;move byte on stack</a:t>
            </a:r>
          </a:p>
          <a:p>
            <a:pPr lvl="1" eaLnBrk="1" hangingPunct="1">
              <a:buFont typeface="Wingdings" panose="05000000000000000000" pitchFamily="2" charset="2"/>
              <a:buNone/>
            </a:pPr>
            <a:r>
              <a:rPr lang="en-US" altLang="en-US" sz="2000" b="1">
                <a:latin typeface="Courier New" panose="02070309020205020404" pitchFamily="49" charset="0"/>
              </a:rPr>
              <a:t>POP byte</a:t>
            </a:r>
            <a:r>
              <a:rPr lang="en-US" altLang="en-US" sz="2000">
                <a:latin typeface="Courier New" panose="02070309020205020404" pitchFamily="49" charset="0"/>
              </a:rPr>
              <a:t>	      ;move from stack to byte, 		    	            ;decrement stack pointer</a:t>
            </a:r>
          </a:p>
          <a:p>
            <a:pPr eaLnBrk="1" hangingPunct="1"/>
            <a:r>
              <a:rPr lang="en-US" altLang="en-US"/>
              <a:t>Exchange instructions</a:t>
            </a:r>
          </a:p>
          <a:p>
            <a:pPr lvl="1" eaLnBrk="1" hangingPunct="1">
              <a:buFont typeface="Wingdings" panose="05000000000000000000" pitchFamily="2" charset="2"/>
              <a:buNone/>
            </a:pPr>
            <a:r>
              <a:rPr lang="en-US" altLang="en-US" sz="2000" b="1">
                <a:latin typeface="Courier New" panose="02070309020205020404" pitchFamily="49" charset="0"/>
              </a:rPr>
              <a:t>XCH a, byte</a:t>
            </a:r>
            <a:r>
              <a:rPr lang="en-US" altLang="en-US" sz="2000">
                <a:latin typeface="Courier New" panose="02070309020205020404" pitchFamily="49" charset="0"/>
              </a:rPr>
              <a:t>	;exchange accumulator and byte</a:t>
            </a:r>
          </a:p>
          <a:p>
            <a:pPr lvl="1" eaLnBrk="1" hangingPunct="1">
              <a:buFont typeface="Wingdings" panose="05000000000000000000" pitchFamily="2" charset="2"/>
              <a:buNone/>
            </a:pPr>
            <a:r>
              <a:rPr lang="en-US" altLang="en-US" sz="2000" b="1">
                <a:latin typeface="Courier New" panose="02070309020205020404" pitchFamily="49" charset="0"/>
              </a:rPr>
              <a:t>XCHD a, byte</a:t>
            </a:r>
            <a:r>
              <a:rPr lang="en-US" altLang="en-US" sz="2000">
                <a:latin typeface="Courier New" panose="02070309020205020404" pitchFamily="49" charset="0"/>
              </a:rPr>
              <a:t>	;exchange low nibbles of 				      ;accumulator and byte</a:t>
            </a:r>
          </a:p>
          <a:p>
            <a:pPr eaLnBrk="1" hangingPunct="1">
              <a:buFont typeface="Wingdings" panose="05000000000000000000" pitchFamily="2" charset="2"/>
              <a:buNone/>
            </a:pPr>
            <a:endParaRPr lang="en-US" altLang="en-US" sz="3200">
              <a:sym typeface="Wingdings" panose="05000000000000000000" pitchFamily="2" charset="2"/>
            </a:endParaRPr>
          </a:p>
        </p:txBody>
      </p:sp>
    </p:spTree>
    <p:extLst>
      <p:ext uri="{BB962C8B-B14F-4D97-AF65-F5344CB8AC3E}">
        <p14:creationId xmlns:p14="http://schemas.microsoft.com/office/powerpoint/2010/main" val="4102614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0416" t="14375" r="21754" b="18125"/>
          <a:stretch/>
        </p:blipFill>
        <p:spPr>
          <a:xfrm>
            <a:off x="313507" y="274637"/>
            <a:ext cx="11534503" cy="6178413"/>
          </a:xfrm>
          <a:prstGeom prst="rect">
            <a:avLst/>
          </a:prstGeom>
        </p:spPr>
      </p:pic>
    </p:spTree>
    <p:extLst>
      <p:ext uri="{BB962C8B-B14F-4D97-AF65-F5344CB8AC3E}">
        <p14:creationId xmlns:p14="http://schemas.microsoft.com/office/powerpoint/2010/main" val="2852258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319" t="15447" r="23060" b="13125"/>
          <a:stretch/>
        </p:blipFill>
        <p:spPr>
          <a:xfrm>
            <a:off x="365759" y="169817"/>
            <a:ext cx="11364687" cy="6078583"/>
          </a:xfrm>
          <a:prstGeom prst="rect">
            <a:avLst/>
          </a:prstGeom>
        </p:spPr>
      </p:pic>
    </p:spTree>
    <p:extLst>
      <p:ext uri="{BB962C8B-B14F-4D97-AF65-F5344CB8AC3E}">
        <p14:creationId xmlns:p14="http://schemas.microsoft.com/office/powerpoint/2010/main" val="161504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1981200" y="274639"/>
            <a:ext cx="8229600"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chemeClr val="accent2"/>
                </a:solidFill>
                <a:latin typeface="Comic Sans MS" panose="030F0702030302020204" pitchFamily="66" charset="0"/>
              </a:rPr>
              <a:t>Exchange Instructions</a:t>
            </a:r>
          </a:p>
        </p:txBody>
      </p:sp>
      <p:sp>
        <p:nvSpPr>
          <p:cNvPr id="75779"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a:t> two way data transfer</a:t>
            </a:r>
          </a:p>
          <a:p>
            <a:pPr lvl="1" eaLnBrk="1" hangingPunct="1">
              <a:buFont typeface="Wingdings" panose="05000000000000000000" pitchFamily="2" charset="2"/>
              <a:buNone/>
            </a:pPr>
            <a:r>
              <a:rPr lang="en-US" altLang="en-US" b="1">
                <a:latin typeface="Courier New" panose="02070309020205020404" pitchFamily="49" charset="0"/>
              </a:rPr>
              <a:t>XCH a, 30h	     ; a </a:t>
            </a:r>
            <a:r>
              <a:rPr lang="en-US" altLang="en-US" b="1">
                <a:latin typeface="Courier New" panose="02070309020205020404" pitchFamily="49" charset="0"/>
                <a:sym typeface="Wingdings" panose="05000000000000000000" pitchFamily="2" charset="2"/>
              </a:rPr>
              <a:t> M[30]</a:t>
            </a:r>
            <a:endParaRPr lang="en-US" altLang="en-US" b="1">
              <a:latin typeface="Courier New" panose="02070309020205020404" pitchFamily="49" charset="0"/>
            </a:endParaRPr>
          </a:p>
          <a:p>
            <a:pPr lvl="1" eaLnBrk="1" hangingPunct="1">
              <a:buFont typeface="Wingdings" panose="05000000000000000000" pitchFamily="2" charset="2"/>
              <a:buNone/>
            </a:pPr>
            <a:r>
              <a:rPr lang="en-US" altLang="en-US" b="1">
                <a:latin typeface="Courier New" panose="02070309020205020404" pitchFamily="49" charset="0"/>
              </a:rPr>
              <a:t>XCH a, R0		; a </a:t>
            </a:r>
            <a:r>
              <a:rPr lang="en-US" altLang="en-US" b="1">
                <a:latin typeface="Courier New" panose="02070309020205020404" pitchFamily="49" charset="0"/>
                <a:sym typeface="Wingdings" panose="05000000000000000000" pitchFamily="2" charset="2"/>
              </a:rPr>
              <a:t> R0</a:t>
            </a:r>
            <a:endParaRPr lang="en-US" altLang="en-US" b="1">
              <a:latin typeface="Courier New" panose="02070309020205020404" pitchFamily="49" charset="0"/>
            </a:endParaRPr>
          </a:p>
          <a:p>
            <a:pPr lvl="1" eaLnBrk="1" hangingPunct="1">
              <a:buFont typeface="Wingdings" panose="05000000000000000000" pitchFamily="2" charset="2"/>
              <a:buNone/>
            </a:pPr>
            <a:r>
              <a:rPr lang="en-US" altLang="en-US" b="1">
                <a:latin typeface="Courier New" panose="02070309020205020404" pitchFamily="49" charset="0"/>
              </a:rPr>
              <a:t>XCH a, @R0		; a </a:t>
            </a:r>
            <a:r>
              <a:rPr lang="en-US" altLang="en-US" b="1">
                <a:latin typeface="Courier New" panose="02070309020205020404" pitchFamily="49" charset="0"/>
                <a:sym typeface="Wingdings" panose="05000000000000000000" pitchFamily="2" charset="2"/>
              </a:rPr>
              <a:t> M[R0]</a:t>
            </a:r>
            <a:endParaRPr lang="en-US" altLang="en-US" b="1">
              <a:latin typeface="Courier New" panose="02070309020205020404" pitchFamily="49" charset="0"/>
            </a:endParaRPr>
          </a:p>
          <a:p>
            <a:pPr lvl="1" eaLnBrk="1" hangingPunct="1">
              <a:buFont typeface="Wingdings" panose="05000000000000000000" pitchFamily="2" charset="2"/>
              <a:buNone/>
            </a:pPr>
            <a:r>
              <a:rPr lang="en-US" altLang="en-US" b="1">
                <a:latin typeface="Courier New" panose="02070309020205020404" pitchFamily="49" charset="0"/>
              </a:rPr>
              <a:t>XCHD a, R0		; exchange </a:t>
            </a:r>
            <a:r>
              <a:rPr lang="en-US" altLang="en-US" b="1"/>
              <a:t>“</a:t>
            </a:r>
            <a:r>
              <a:rPr lang="en-US" altLang="en-US" b="1">
                <a:latin typeface="Courier New" panose="02070309020205020404" pitchFamily="49" charset="0"/>
              </a:rPr>
              <a:t>digit</a:t>
            </a:r>
            <a:r>
              <a:rPr lang="en-US" altLang="en-US" b="1"/>
              <a:t>”</a:t>
            </a:r>
            <a:endParaRPr lang="en-US" altLang="en-US" b="1">
              <a:latin typeface="Courier New" panose="02070309020205020404" pitchFamily="49" charset="0"/>
            </a:endParaRPr>
          </a:p>
        </p:txBody>
      </p:sp>
      <p:sp>
        <p:nvSpPr>
          <p:cNvPr id="75780" name="Text Box 4"/>
          <p:cNvSpPr txBox="1">
            <a:spLocks noChangeArrowheads="1"/>
          </p:cNvSpPr>
          <p:nvPr/>
        </p:nvSpPr>
        <p:spPr bwMode="auto">
          <a:xfrm>
            <a:off x="6019800" y="4800601"/>
            <a:ext cx="3297238"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R0[7..4] R0[3..0]</a:t>
            </a:r>
          </a:p>
        </p:txBody>
      </p:sp>
      <p:sp>
        <p:nvSpPr>
          <p:cNvPr id="75781" name="Text Box 5"/>
          <p:cNvSpPr txBox="1">
            <a:spLocks noChangeArrowheads="1"/>
          </p:cNvSpPr>
          <p:nvPr/>
        </p:nvSpPr>
        <p:spPr bwMode="auto">
          <a:xfrm>
            <a:off x="2590801" y="4800601"/>
            <a:ext cx="2932113"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a[7..4] a[3..0]</a:t>
            </a:r>
          </a:p>
        </p:txBody>
      </p:sp>
      <p:sp>
        <p:nvSpPr>
          <p:cNvPr id="75782" name="Line 6"/>
          <p:cNvSpPr>
            <a:spLocks noChangeShapeType="1"/>
          </p:cNvSpPr>
          <p:nvPr/>
        </p:nvSpPr>
        <p:spPr bwMode="auto">
          <a:xfrm flipV="1">
            <a:off x="48006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3" name="Line 7"/>
          <p:cNvSpPr>
            <a:spLocks noChangeShapeType="1"/>
          </p:cNvSpPr>
          <p:nvPr/>
        </p:nvSpPr>
        <p:spPr bwMode="auto">
          <a:xfrm flipV="1">
            <a:off x="85344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4" name="Line 8"/>
          <p:cNvSpPr>
            <a:spLocks noChangeShapeType="1"/>
          </p:cNvSpPr>
          <p:nvPr/>
        </p:nvSpPr>
        <p:spPr bwMode="auto">
          <a:xfrm>
            <a:off x="4800600" y="5867400"/>
            <a:ext cx="3733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5" name="Line 9"/>
          <p:cNvSpPr>
            <a:spLocks noChangeShapeType="1"/>
          </p:cNvSpPr>
          <p:nvPr/>
        </p:nvSpPr>
        <p:spPr bwMode="auto">
          <a:xfrm>
            <a:off x="40386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6" name="Line 10"/>
          <p:cNvSpPr>
            <a:spLocks noChangeShapeType="1"/>
          </p:cNvSpPr>
          <p:nvPr/>
        </p:nvSpPr>
        <p:spPr bwMode="auto">
          <a:xfrm>
            <a:off x="76200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7" name="Rectangle 11"/>
          <p:cNvSpPr>
            <a:spLocks noChangeArrowheads="1"/>
          </p:cNvSpPr>
          <p:nvPr/>
        </p:nvSpPr>
        <p:spPr bwMode="auto">
          <a:xfrm>
            <a:off x="4038600" y="4800600"/>
            <a:ext cx="14478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8" name="Rectangle 12"/>
          <p:cNvSpPr>
            <a:spLocks noChangeArrowheads="1"/>
          </p:cNvSpPr>
          <p:nvPr/>
        </p:nvSpPr>
        <p:spPr bwMode="auto">
          <a:xfrm>
            <a:off x="7620000" y="4800600"/>
            <a:ext cx="16764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9" name="Text Box 13"/>
          <p:cNvSpPr txBox="1">
            <a:spLocks noChangeArrowheads="1"/>
          </p:cNvSpPr>
          <p:nvPr/>
        </p:nvSpPr>
        <p:spPr bwMode="auto">
          <a:xfrm>
            <a:off x="5394326" y="5500689"/>
            <a:ext cx="2460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Only 4 bits exchanged</a:t>
            </a:r>
          </a:p>
        </p:txBody>
      </p:sp>
    </p:spTree>
    <p:extLst>
      <p:ext uri="{BB962C8B-B14F-4D97-AF65-F5344CB8AC3E}">
        <p14:creationId xmlns:p14="http://schemas.microsoft.com/office/powerpoint/2010/main" val="335039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3306" y="2530362"/>
            <a:ext cx="4797471" cy="2890724"/>
          </a:xfrm>
        </p:spPr>
      </p:pic>
    </p:spTree>
    <p:extLst>
      <p:ext uri="{BB962C8B-B14F-4D97-AF65-F5344CB8AC3E}">
        <p14:creationId xmlns:p14="http://schemas.microsoft.com/office/powerpoint/2010/main" val="619084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Bit-Oriented Data Transfer</a:t>
            </a:r>
          </a:p>
        </p:txBody>
      </p:sp>
      <p:sp>
        <p:nvSpPr>
          <p:cNvPr id="76803" name="Rectangle 3"/>
          <p:cNvSpPr>
            <a:spLocks noGrp="1" noChangeArrowheads="1"/>
          </p:cNvSpPr>
          <p:nvPr>
            <p:ph type="body" sz="half" idx="1"/>
          </p:nvPr>
        </p:nvSpPr>
        <p:spPr>
          <a:xfrm>
            <a:off x="2133600" y="1295400"/>
            <a:ext cx="8153400" cy="5029200"/>
          </a:xfrm>
        </p:spPr>
        <p:txBody>
          <a:bodyPr/>
          <a:lstStyle/>
          <a:p>
            <a:pPr eaLnBrk="1" hangingPunct="1"/>
            <a:r>
              <a:rPr lang="en-US" altLang="en-US" sz="2400" dirty="0"/>
              <a:t>transfers between individual bits.</a:t>
            </a:r>
          </a:p>
          <a:p>
            <a:pPr eaLnBrk="1" hangingPunct="1"/>
            <a:r>
              <a:rPr lang="en-US" altLang="en-US" sz="2400" dirty="0"/>
              <a:t>Carry flag (C) (bit 7 in the PSW) is used as a single-bit accumulator</a:t>
            </a:r>
          </a:p>
          <a:p>
            <a:pPr eaLnBrk="1" hangingPunct="1"/>
            <a:r>
              <a:rPr lang="en-US" altLang="en-US" sz="2400" dirty="0"/>
              <a:t>RAM bits in addresses 20-2F are bit addressable</a:t>
            </a:r>
          </a:p>
          <a:p>
            <a:pPr eaLnBrk="1" hangingPunct="1">
              <a:buFont typeface="Wingdings" panose="05000000000000000000" pitchFamily="2" charset="2"/>
              <a:buNone/>
            </a:pPr>
            <a:r>
              <a:rPr lang="en-US" altLang="en-US" dirty="0"/>
              <a:t>	</a:t>
            </a:r>
            <a:r>
              <a:rPr lang="en-US" altLang="en-US" sz="2000" b="1" dirty="0" err="1">
                <a:latin typeface="Courier New" panose="02070309020205020404" pitchFamily="49" charset="0"/>
              </a:rPr>
              <a:t>mov</a:t>
            </a:r>
            <a:r>
              <a:rPr lang="en-US" altLang="en-US" sz="2000" b="1" dirty="0">
                <a:latin typeface="Courier New" panose="02070309020205020404" pitchFamily="49" charset="0"/>
              </a:rPr>
              <a:t> C, P0.0	</a:t>
            </a:r>
          </a:p>
          <a:p>
            <a:pPr eaLnBrk="1" hangingPunct="1">
              <a:buFont typeface="Wingdings" panose="05000000000000000000" pitchFamily="2" charset="2"/>
              <a:buNone/>
            </a:pPr>
            <a:r>
              <a:rPr lang="en-US" altLang="en-US" sz="3200" dirty="0">
                <a:latin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mov</a:t>
            </a:r>
            <a:r>
              <a:rPr lang="en-US" altLang="en-US" sz="2000" b="1" dirty="0">
                <a:latin typeface="Courier New" panose="02070309020205020404" pitchFamily="49" charset="0"/>
                <a:cs typeface="Courier New" panose="02070309020205020404" pitchFamily="49" charset="0"/>
              </a:rPr>
              <a:t> C</a:t>
            </a:r>
            <a:r>
              <a:rPr lang="en-US" altLang="en-US" sz="2000" b="1">
                <a:latin typeface="Courier New" panose="02070309020205020404" pitchFamily="49" charset="0"/>
                <a:cs typeface="Courier New" panose="02070309020205020404" pitchFamily="49" charset="0"/>
              </a:rPr>
              <a:t>, 67h</a:t>
            </a:r>
          </a:p>
          <a:p>
            <a:pPr eaLnBrk="1" hangingPunct="1">
              <a:spcBef>
                <a:spcPct val="0"/>
              </a:spcBef>
              <a:buClrTx/>
              <a:buFontTx/>
              <a:buNone/>
            </a:pPr>
            <a:endParaRPr lang="en-US" altLang="en-US" b="1" dirty="0">
              <a:latin typeface="Courier New" panose="02070309020205020404" pitchFamily="49" charset="0"/>
              <a:cs typeface="Courier New" panose="02070309020205020404" pitchFamily="49" charset="0"/>
            </a:endParaRPr>
          </a:p>
          <a:p>
            <a:pPr eaLnBrk="1" hangingPunct="1"/>
            <a:endParaRPr lang="en-US" altLang="en-US" b="1" dirty="0">
              <a:latin typeface="Courier New" panose="02070309020205020404" pitchFamily="49" charset="0"/>
              <a:cs typeface="Courier New" panose="02070309020205020404" pitchFamily="49" charset="0"/>
            </a:endParaRPr>
          </a:p>
        </p:txBody>
      </p:sp>
      <p:graphicFrame>
        <p:nvGraphicFramePr>
          <p:cNvPr id="76804" name="Object 7"/>
          <p:cNvGraphicFramePr>
            <a:graphicFrameLocks noGrp="1" noChangeAspect="1"/>
          </p:cNvGraphicFramePr>
          <p:nvPr>
            <p:ph sz="half" idx="2"/>
          </p:nvPr>
        </p:nvGraphicFramePr>
        <p:xfrm>
          <a:off x="5375275" y="3022600"/>
          <a:ext cx="5041900" cy="3455988"/>
        </p:xfrm>
        <a:graphic>
          <a:graphicData uri="http://schemas.openxmlformats.org/presentationml/2006/ole">
            <mc:AlternateContent xmlns:mc="http://schemas.openxmlformats.org/markup-compatibility/2006">
              <mc:Choice xmlns:v="urn:schemas-microsoft-com:vml" Requires="v">
                <p:oleObj spid="_x0000_s92161" name="Photo Editor Photo" r:id="rId3" imgW="4809524" imgH="3552381" progId="MSPhotoEd.3">
                  <p:embed/>
                </p:oleObj>
              </mc:Choice>
              <mc:Fallback>
                <p:oleObj name="Photo Editor Photo" r:id="rId3" imgW="4809524" imgH="3552381" progId="MSPhotoEd.3">
                  <p:embed/>
                  <p:pic>
                    <p:nvPicPr>
                      <p:cNvPr id="7680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3022600"/>
                        <a:ext cx="50419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51700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bwMode="auto">
          <a:xfrm>
            <a:off x="2209800" y="22860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Data Processing Instructions</a:t>
            </a:r>
          </a:p>
        </p:txBody>
      </p:sp>
      <p:sp>
        <p:nvSpPr>
          <p:cNvPr id="78851" name="Rectangle 3"/>
          <p:cNvSpPr>
            <a:spLocks noGrp="1" noChangeArrowheads="1"/>
          </p:cNvSpPr>
          <p:nvPr>
            <p:ph type="subTitle" idx="1"/>
          </p:nvPr>
        </p:nvSpPr>
        <p:spPr/>
        <p:txBody>
          <a:bodyPr/>
          <a:lstStyle/>
          <a:p>
            <a:pPr eaLnBrk="1" hangingPunct="1"/>
            <a:r>
              <a:rPr lang="en-US" altLang="en-US"/>
              <a:t>Arithmetic Instructions</a:t>
            </a:r>
          </a:p>
          <a:p>
            <a:pPr eaLnBrk="1" hangingPunct="1"/>
            <a:r>
              <a:rPr lang="en-US" altLang="en-US"/>
              <a:t>Logic Instructions</a:t>
            </a:r>
          </a:p>
        </p:txBody>
      </p:sp>
    </p:spTree>
    <p:extLst>
      <p:ext uri="{BB962C8B-B14F-4D97-AF65-F5344CB8AC3E}">
        <p14:creationId xmlns:p14="http://schemas.microsoft.com/office/powerpoint/2010/main" val="414849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Arithmetic Instructions</a:t>
            </a:r>
          </a:p>
        </p:txBody>
      </p:sp>
      <p:sp>
        <p:nvSpPr>
          <p:cNvPr id="79875" name="Rectangle 3"/>
          <p:cNvSpPr>
            <a:spLocks noGrp="1" noChangeArrowheads="1"/>
          </p:cNvSpPr>
          <p:nvPr>
            <p:ph type="body" idx="1"/>
          </p:nvPr>
        </p:nvSpPr>
        <p:spPr/>
        <p:txBody>
          <a:bodyPr/>
          <a:lstStyle/>
          <a:p>
            <a:pPr eaLnBrk="1" hangingPunct="1"/>
            <a:r>
              <a:rPr lang="en-US" altLang="en-US"/>
              <a:t>Add</a:t>
            </a:r>
          </a:p>
          <a:p>
            <a:pPr eaLnBrk="1" hangingPunct="1"/>
            <a:r>
              <a:rPr lang="en-US" altLang="en-US"/>
              <a:t>Subtract</a:t>
            </a:r>
          </a:p>
          <a:p>
            <a:pPr eaLnBrk="1" hangingPunct="1"/>
            <a:r>
              <a:rPr lang="en-US" altLang="en-US"/>
              <a:t>Increment</a:t>
            </a:r>
          </a:p>
          <a:p>
            <a:pPr eaLnBrk="1" hangingPunct="1"/>
            <a:r>
              <a:rPr lang="en-US" altLang="en-US"/>
              <a:t>Decrement</a:t>
            </a:r>
          </a:p>
          <a:p>
            <a:pPr eaLnBrk="1" hangingPunct="1"/>
            <a:r>
              <a:rPr lang="en-US" altLang="en-US"/>
              <a:t>Multiply</a:t>
            </a:r>
          </a:p>
          <a:p>
            <a:pPr eaLnBrk="1" hangingPunct="1"/>
            <a:r>
              <a:rPr lang="en-US" altLang="en-US"/>
              <a:t>Divide </a:t>
            </a:r>
          </a:p>
          <a:p>
            <a:pPr eaLnBrk="1" hangingPunct="1"/>
            <a:r>
              <a:rPr lang="en-US" altLang="en-US"/>
              <a:t>Decimal adjust</a:t>
            </a:r>
          </a:p>
        </p:txBody>
      </p:sp>
    </p:spTree>
    <p:extLst>
      <p:ext uri="{BB962C8B-B14F-4D97-AF65-F5344CB8AC3E}">
        <p14:creationId xmlns:p14="http://schemas.microsoft.com/office/powerpoint/2010/main" val="240631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Arithmetic Instructions</a:t>
            </a:r>
          </a:p>
        </p:txBody>
      </p:sp>
      <p:graphicFrame>
        <p:nvGraphicFramePr>
          <p:cNvPr id="450563" name="Group 3"/>
          <p:cNvGraphicFramePr>
            <a:graphicFrameLocks noGrp="1"/>
          </p:cNvGraphicFramePr>
          <p:nvPr>
            <p:ph idx="1"/>
          </p:nvPr>
        </p:nvGraphicFramePr>
        <p:xfrm>
          <a:off x="2819400" y="1752600"/>
          <a:ext cx="6781800" cy="4433892"/>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a:ln>
                            <a:noFill/>
                          </a:ln>
                          <a:solidFill>
                            <a:schemeClr val="tx1"/>
                          </a:solidFill>
                          <a:effectLst/>
                          <a:latin typeface="Comic Sans MS" pitchFamily="66" charset="0"/>
                          <a:cs typeface="Times New Roman" pitchFamily="18" charset="0"/>
                        </a:rPr>
                        <a:t>Mnemonic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a:ln>
                            <a:noFill/>
                          </a:ln>
                          <a:solidFill>
                            <a:schemeClr val="tx1"/>
                          </a:solidFill>
                          <a:effectLst/>
                          <a:latin typeface="Comic Sans MS" pitchFamily="66" charset="0"/>
                          <a:cs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ADD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add A to byte, put result in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ADDC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add with carry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INC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increment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INC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increment byte in memory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INC DPTR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increment data pointer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DEC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decrement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DEC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decrement byte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MUL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multiply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DIV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divide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DA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mic Sans MS" pitchFamily="66" charset="0"/>
                          <a:cs typeface="Times New Roman" pitchFamily="18" charset="0"/>
                        </a:rPr>
                        <a:t>decimal adjust the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2744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ADD Instructions</a:t>
            </a:r>
          </a:p>
        </p:txBody>
      </p:sp>
      <p:sp>
        <p:nvSpPr>
          <p:cNvPr id="81923" name="Rectangle 3"/>
          <p:cNvSpPr>
            <a:spLocks noGrp="1" noChangeArrowheads="1"/>
          </p:cNvSpPr>
          <p:nvPr>
            <p:ph type="body" idx="1"/>
          </p:nvPr>
        </p:nvSpPr>
        <p:spPr>
          <a:xfrm>
            <a:off x="2209800" y="1447800"/>
            <a:ext cx="7772400" cy="4648200"/>
          </a:xfrm>
        </p:spPr>
        <p:txBody>
          <a:bodyPr/>
          <a:lstStyle/>
          <a:p>
            <a:pPr eaLnBrk="1" hangingPunct="1">
              <a:buFont typeface="Wingdings" panose="05000000000000000000" pitchFamily="2" charset="2"/>
              <a:buNone/>
            </a:pPr>
            <a:r>
              <a:rPr lang="en-US" altLang="en-US" sz="2000">
                <a:latin typeface="Courier New" panose="02070309020205020404" pitchFamily="49" charset="0"/>
              </a:rPr>
              <a:t>add a, byte		; a </a:t>
            </a:r>
            <a:r>
              <a:rPr lang="en-US" altLang="en-US" sz="2000">
                <a:latin typeface="Courier New" panose="02070309020205020404" pitchFamily="49" charset="0"/>
                <a:sym typeface="Wingdings" panose="05000000000000000000" pitchFamily="2" charset="2"/>
              </a:rPr>
              <a:t> a + byte</a:t>
            </a: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000">
                <a:latin typeface="Courier New" panose="02070309020205020404" pitchFamily="49" charset="0"/>
              </a:rPr>
              <a:t>addc a, byte		; a </a:t>
            </a:r>
            <a:r>
              <a:rPr lang="en-US" altLang="en-US" sz="2000">
                <a:latin typeface="Courier New" panose="02070309020205020404" pitchFamily="49" charset="0"/>
                <a:sym typeface="Wingdings" panose="05000000000000000000" pitchFamily="2" charset="2"/>
              </a:rPr>
              <a:t> a + byte + C</a:t>
            </a: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000"/>
              <a:t>These instructions affect 3 bits in PSW:</a:t>
            </a:r>
          </a:p>
          <a:p>
            <a:pPr eaLnBrk="1" hangingPunct="1">
              <a:buFont typeface="Wingdings" panose="05000000000000000000" pitchFamily="2" charset="2"/>
              <a:buNone/>
            </a:pPr>
            <a:r>
              <a:rPr lang="en-US" altLang="en-US" sz="2000"/>
              <a:t>C = 1 if result of add is greater than FF</a:t>
            </a:r>
          </a:p>
          <a:p>
            <a:pPr eaLnBrk="1" hangingPunct="1">
              <a:buFont typeface="Wingdings" panose="05000000000000000000" pitchFamily="2" charset="2"/>
              <a:buNone/>
            </a:pPr>
            <a:r>
              <a:rPr lang="en-US" altLang="en-US" sz="2000"/>
              <a:t>AC = 1 if there is a carry out of bit 3</a:t>
            </a:r>
          </a:p>
          <a:p>
            <a:pPr eaLnBrk="1" hangingPunct="1">
              <a:buFont typeface="Wingdings" panose="05000000000000000000" pitchFamily="2" charset="2"/>
              <a:buNone/>
            </a:pPr>
            <a:r>
              <a:rPr lang="en-US" altLang="en-US" sz="2000"/>
              <a:t>OV = 1 if there is a carry out of bit 7, but not from bit 6, or visa versa.</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572001"/>
            <a:ext cx="5867400"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5" name="Rectangle 5"/>
          <p:cNvSpPr>
            <a:spLocks noChangeArrowheads="1"/>
          </p:cNvSpPr>
          <p:nvPr/>
        </p:nvSpPr>
        <p:spPr bwMode="auto">
          <a:xfrm>
            <a:off x="36576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926" name="Rectangle 6"/>
          <p:cNvSpPr>
            <a:spLocks noChangeArrowheads="1"/>
          </p:cNvSpPr>
          <p:nvPr/>
        </p:nvSpPr>
        <p:spPr bwMode="auto">
          <a:xfrm>
            <a:off x="42672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927" name="Rectangle 7"/>
          <p:cNvSpPr>
            <a:spLocks noChangeArrowheads="1"/>
          </p:cNvSpPr>
          <p:nvPr/>
        </p:nvSpPr>
        <p:spPr bwMode="auto">
          <a:xfrm>
            <a:off x="67818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37284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Instructions that Affect PSW bits</a:t>
            </a:r>
          </a:p>
        </p:txBody>
      </p:sp>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017713"/>
            <a:ext cx="7304088"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8" name="AutoShape 4"/>
          <p:cNvSpPr>
            <a:spLocks noChangeArrowheads="1"/>
          </p:cNvSpPr>
          <p:nvPr/>
        </p:nvSpPr>
        <p:spPr bwMode="auto">
          <a:xfrm>
            <a:off x="1992313" y="3276600"/>
            <a:ext cx="685800" cy="9906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2949" name="Line 5"/>
          <p:cNvSpPr>
            <a:spLocks noChangeShapeType="1"/>
          </p:cNvSpPr>
          <p:nvPr/>
        </p:nvSpPr>
        <p:spPr bwMode="auto">
          <a:xfrm>
            <a:off x="2895600" y="4419600"/>
            <a:ext cx="2819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2135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648" t="15878" r="23948" b="16394"/>
          <a:stretch/>
        </p:blipFill>
        <p:spPr>
          <a:xfrm>
            <a:off x="391885" y="274637"/>
            <a:ext cx="11416937" cy="5904093"/>
          </a:xfrm>
          <a:prstGeom prst="rect">
            <a:avLst/>
          </a:prstGeom>
        </p:spPr>
      </p:pic>
    </p:spTree>
    <p:extLst>
      <p:ext uri="{BB962C8B-B14F-4D97-AF65-F5344CB8AC3E}">
        <p14:creationId xmlns:p14="http://schemas.microsoft.com/office/powerpoint/2010/main" val="27308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224" t="18661" r="25268" b="7589"/>
          <a:stretch/>
        </p:blipFill>
        <p:spPr>
          <a:xfrm>
            <a:off x="391885" y="274638"/>
            <a:ext cx="11325497" cy="6113099"/>
          </a:xfrm>
          <a:prstGeom prst="rect">
            <a:avLst/>
          </a:prstGeom>
        </p:spPr>
      </p:pic>
    </p:spTree>
    <p:extLst>
      <p:ext uri="{BB962C8B-B14F-4D97-AF65-F5344CB8AC3E}">
        <p14:creationId xmlns:p14="http://schemas.microsoft.com/office/powerpoint/2010/main" val="1681608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022" t="14910" r="24365" b="12233"/>
          <a:stretch/>
        </p:blipFill>
        <p:spPr>
          <a:xfrm>
            <a:off x="444136" y="274637"/>
            <a:ext cx="11377749" cy="6139225"/>
          </a:xfrm>
          <a:prstGeom prst="rect">
            <a:avLst/>
          </a:prstGeom>
        </p:spPr>
      </p:pic>
    </p:spTree>
    <p:extLst>
      <p:ext uri="{BB962C8B-B14F-4D97-AF65-F5344CB8AC3E}">
        <p14:creationId xmlns:p14="http://schemas.microsoft.com/office/powerpoint/2010/main" val="250666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424" t="18661" r="24967" b="19910"/>
          <a:stretch/>
        </p:blipFill>
        <p:spPr>
          <a:xfrm>
            <a:off x="339635" y="274638"/>
            <a:ext cx="11482251" cy="6139225"/>
          </a:xfrm>
          <a:prstGeom prst="rect">
            <a:avLst/>
          </a:prstGeom>
        </p:spPr>
      </p:pic>
      <p:sp>
        <p:nvSpPr>
          <p:cNvPr id="5" name="TextBox 4"/>
          <p:cNvSpPr txBox="1"/>
          <p:nvPr/>
        </p:nvSpPr>
        <p:spPr>
          <a:xfrm>
            <a:off x="6727371" y="2560320"/>
            <a:ext cx="34355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mic Sans MS"/>
              <a:ea typeface="+mn-ea"/>
              <a:cs typeface="Times New Roman"/>
            </a:endParaRPr>
          </a:p>
        </p:txBody>
      </p:sp>
    </p:spTree>
    <p:extLst>
      <p:ext uri="{BB962C8B-B14F-4D97-AF65-F5344CB8AC3E}">
        <p14:creationId xmlns:p14="http://schemas.microsoft.com/office/powerpoint/2010/main" val="356160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4" name="Rectangle 3"/>
          <p:cNvSpPr>
            <a:spLocks noGrp="1" noChangeArrowheads="1"/>
          </p:cNvSpPr>
          <p:nvPr>
            <p:ph idx="1"/>
          </p:nvPr>
        </p:nvSpPr>
        <p:spPr>
          <a:xfrm>
            <a:off x="581192" y="1894114"/>
            <a:ext cx="11029615" cy="4624252"/>
          </a:xfrm>
        </p:spPr>
        <p:txBody>
          <a:bodyPr>
            <a:noAutofit/>
          </a:bodyPr>
          <a:lstStyle/>
          <a:p>
            <a:pPr eaLnBrk="1" hangingPunct="1">
              <a:lnSpc>
                <a:spcPct val="90000"/>
              </a:lnSpc>
              <a:buFont typeface="Wingdings" panose="05000000000000000000" pitchFamily="2" charset="2"/>
              <a:buNone/>
            </a:pPr>
            <a:r>
              <a:rPr lang="en-US" altLang="en-US" sz="1600" b="1" i="1" u="sng" dirty="0">
                <a:solidFill>
                  <a:schemeClr val="tx1"/>
                </a:solidFill>
                <a:latin typeface="Times New Roman" panose="02020603050405020304" pitchFamily="18" charset="0"/>
                <a:cs typeface="Times New Roman" panose="02020603050405020304" pitchFamily="18" charset="0"/>
              </a:rPr>
              <a:t>Immediate Mode </a:t>
            </a:r>
            <a:r>
              <a:rPr lang="en-US" altLang="en-US" sz="1600" b="1" i="1" dirty="0">
                <a:solidFill>
                  <a:schemeClr val="tx1"/>
                </a:solidFill>
                <a:latin typeface="Times New Roman" panose="02020603050405020304" pitchFamily="18" charset="0"/>
                <a:cs typeface="Times New Roman" panose="02020603050405020304" pitchFamily="18" charset="0"/>
              </a:rPr>
              <a:t>– specify data by its value</a:t>
            </a:r>
          </a:p>
          <a:p>
            <a:pPr eaLnBrk="1" hangingPunct="1">
              <a:lnSpc>
                <a:spcPct val="90000"/>
              </a:lnSpc>
              <a:buFont typeface="Wingdings" panose="05000000000000000000" pitchFamily="2" charset="2"/>
              <a:buNone/>
            </a:pPr>
            <a:endParaRPr lang="en-US" altLang="en-US" sz="1600" dirty="0">
              <a:latin typeface="Times New Roman" panose="02020603050405020304" pitchFamily="18" charset="0"/>
              <a:cs typeface="Times New Roman" panose="02020603050405020304" pitchFamily="18" charset="0"/>
            </a:endParaRPr>
          </a:p>
          <a:p>
            <a:pPr lvl="1">
              <a:lnSpc>
                <a:spcPct val="90000"/>
              </a:lnSpc>
            </a:pPr>
            <a:r>
              <a:rPr lang="en-US" altLang="en-US" b="1" dirty="0" err="1">
                <a:latin typeface="Times New Roman" panose="02020603050405020304" pitchFamily="18" charset="0"/>
                <a:cs typeface="Times New Roman" panose="02020603050405020304" pitchFamily="18" charset="0"/>
              </a:rPr>
              <a:t>mov</a:t>
            </a:r>
            <a:r>
              <a:rPr lang="en-US" altLang="en-US" b="1" dirty="0">
                <a:latin typeface="Times New Roman" panose="02020603050405020304" pitchFamily="18" charset="0"/>
                <a:cs typeface="Times New Roman" panose="02020603050405020304" pitchFamily="18" charset="0"/>
              </a:rPr>
              <a:t> A, #0</a:t>
            </a:r>
            <a:r>
              <a:rPr lang="en-US" altLang="en-US" dirty="0">
                <a:latin typeface="Times New Roman" panose="02020603050405020304" pitchFamily="18" charset="0"/>
                <a:cs typeface="Times New Roman" panose="02020603050405020304" pitchFamily="18" charset="0"/>
              </a:rPr>
              <a:t>	             ;put 0 in the accumulator</a:t>
            </a:r>
          </a:p>
          <a:p>
            <a:pPr marL="324000" lvl="1" indent="0">
              <a:lnSpc>
                <a:spcPct val="90000"/>
              </a:lnSpc>
              <a:buNone/>
            </a:pPr>
            <a:r>
              <a:rPr lang="en-US" altLang="en-US" dirty="0">
                <a:latin typeface="Times New Roman" panose="02020603050405020304" pitchFamily="18" charset="0"/>
                <a:cs typeface="Times New Roman" panose="02020603050405020304" pitchFamily="18" charset="0"/>
              </a:rPr>
              <a:t>          		                      ;A = 00000000</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a:latin typeface="Times New Roman" panose="02020603050405020304" pitchFamily="18" charset="0"/>
                <a:cs typeface="Times New Roman" panose="02020603050405020304" pitchFamily="18" charset="0"/>
              </a:rPr>
              <a:t>mov</a:t>
            </a:r>
            <a:r>
              <a:rPr lang="en-US" altLang="en-US" b="1" dirty="0">
                <a:latin typeface="Times New Roman" panose="02020603050405020304" pitchFamily="18" charset="0"/>
                <a:cs typeface="Times New Roman" panose="02020603050405020304" pitchFamily="18" charset="0"/>
              </a:rPr>
              <a:t> R4, #11h </a:t>
            </a:r>
            <a:r>
              <a:rPr lang="en-US" altLang="en-US" dirty="0">
                <a:latin typeface="Times New Roman" panose="02020603050405020304" pitchFamily="18" charset="0"/>
                <a:cs typeface="Times New Roman" panose="02020603050405020304" pitchFamily="18" charset="0"/>
              </a:rPr>
              <a:t>        ;put 11hex in the R4 register</a:t>
            </a:r>
          </a:p>
          <a:p>
            <a:pPr marL="324000" lvl="1" indent="0">
              <a:lnSpc>
                <a:spcPct val="90000"/>
              </a:lnSpc>
              <a:buNone/>
            </a:pPr>
            <a:r>
              <a:rPr lang="en-US" altLang="en-US" dirty="0">
                <a:latin typeface="Times New Roman" panose="02020603050405020304" pitchFamily="18" charset="0"/>
                <a:cs typeface="Times New Roman" panose="02020603050405020304" pitchFamily="18" charset="0"/>
              </a:rPr>
              <a:t>   	                          ;R4 = 00010001</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a:latin typeface="Times New Roman" panose="02020603050405020304" pitchFamily="18" charset="0"/>
                <a:cs typeface="Times New Roman" panose="02020603050405020304" pitchFamily="18" charset="0"/>
              </a:rPr>
              <a:t>mov</a:t>
            </a:r>
            <a:r>
              <a:rPr lang="en-US" altLang="en-US" b="1" dirty="0">
                <a:latin typeface="Times New Roman" panose="02020603050405020304" pitchFamily="18" charset="0"/>
                <a:cs typeface="Times New Roman" panose="02020603050405020304" pitchFamily="18" charset="0"/>
              </a:rPr>
              <a:t> B, #11</a:t>
            </a:r>
            <a:r>
              <a:rPr lang="en-US" altLang="en-US" dirty="0">
                <a:latin typeface="Times New Roman" panose="02020603050405020304" pitchFamily="18" charset="0"/>
                <a:cs typeface="Times New Roman" panose="02020603050405020304" pitchFamily="18" charset="0"/>
              </a:rPr>
              <a:t>	           ;put 11 decimal in b register </a:t>
            </a:r>
          </a:p>
          <a:p>
            <a:pPr marL="324000" lvl="1" indent="0">
              <a:lnSpc>
                <a:spcPct val="90000"/>
              </a:lnSpc>
              <a:buNone/>
            </a:pPr>
            <a:r>
              <a:rPr lang="en-US" altLang="en-US" dirty="0">
                <a:latin typeface="Times New Roman" panose="02020603050405020304" pitchFamily="18" charset="0"/>
                <a:cs typeface="Times New Roman" panose="02020603050405020304" pitchFamily="18" charset="0"/>
              </a:rPr>
              <a:t>      	                             ;B = 00001011</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a:latin typeface="Times New Roman" panose="02020603050405020304" pitchFamily="18" charset="0"/>
                <a:cs typeface="Times New Roman" panose="02020603050405020304" pitchFamily="18" charset="0"/>
              </a:rPr>
              <a:t>mov</a:t>
            </a:r>
            <a:r>
              <a:rPr lang="en-US" altLang="en-US" b="1" dirty="0">
                <a:latin typeface="Times New Roman" panose="02020603050405020304" pitchFamily="18" charset="0"/>
                <a:cs typeface="Times New Roman" panose="02020603050405020304" pitchFamily="18" charset="0"/>
              </a:rPr>
              <a:t> DPTR,#7521h  </a:t>
            </a:r>
            <a:r>
              <a:rPr lang="en-US" altLang="en-US" dirty="0">
                <a:latin typeface="Times New Roman" panose="02020603050405020304" pitchFamily="18" charset="0"/>
                <a:cs typeface="Times New Roman" panose="02020603050405020304" pitchFamily="18" charset="0"/>
              </a:rPr>
              <a:t>;put 7521 hex in DPTR</a:t>
            </a:r>
          </a:p>
          <a:p>
            <a:pPr marL="324000" lvl="1" indent="0">
              <a:lnSpc>
                <a:spcPct val="90000"/>
              </a:lnSpc>
              <a:buNone/>
            </a:pPr>
            <a:r>
              <a:rPr lang="en-US" altLang="en-US" dirty="0">
                <a:latin typeface="Times New Roman" panose="02020603050405020304" pitchFamily="18" charset="0"/>
                <a:cs typeface="Times New Roman" panose="02020603050405020304" pitchFamily="18" charset="0"/>
              </a:rPr>
              <a:t>                                        ;DPTR = 0111010100100001</a:t>
            </a:r>
          </a:p>
        </p:txBody>
      </p:sp>
    </p:spTree>
    <p:extLst>
      <p:ext uri="{BB962C8B-B14F-4D97-AF65-F5344CB8AC3E}">
        <p14:creationId xmlns:p14="http://schemas.microsoft.com/office/powerpoint/2010/main" val="30998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 calcmode="lin" valueType="num">
                                      <p:cBhvr additive="base">
                                        <p:cTn id="1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219" t="15804" r="24566" b="9196"/>
          <a:stretch/>
        </p:blipFill>
        <p:spPr>
          <a:xfrm>
            <a:off x="349794" y="274638"/>
            <a:ext cx="11086012" cy="6178413"/>
          </a:xfrm>
          <a:prstGeom prst="rect">
            <a:avLst/>
          </a:prstGeom>
        </p:spPr>
      </p:pic>
    </p:spTree>
    <p:extLst>
      <p:ext uri="{BB962C8B-B14F-4D97-AF65-F5344CB8AC3E}">
        <p14:creationId xmlns:p14="http://schemas.microsoft.com/office/powerpoint/2010/main" val="2024763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420" t="19553" r="24165" b="8839"/>
          <a:stretch/>
        </p:blipFill>
        <p:spPr>
          <a:xfrm>
            <a:off x="313508" y="156753"/>
            <a:ext cx="11547565" cy="6230984"/>
          </a:xfrm>
          <a:prstGeom prst="rect">
            <a:avLst/>
          </a:prstGeom>
        </p:spPr>
      </p:pic>
    </p:spTree>
    <p:extLst>
      <p:ext uri="{BB962C8B-B14F-4D97-AF65-F5344CB8AC3E}">
        <p14:creationId xmlns:p14="http://schemas.microsoft.com/office/powerpoint/2010/main" val="35910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ADD Examples</a:t>
            </a:r>
          </a:p>
        </p:txBody>
      </p:sp>
      <p:sp>
        <p:nvSpPr>
          <p:cNvPr id="83971" name="Rectangle 3"/>
          <p:cNvSpPr>
            <a:spLocks noGrp="1" noChangeArrowheads="1"/>
          </p:cNvSpPr>
          <p:nvPr>
            <p:ph type="body" sz="half" idx="1"/>
          </p:nvPr>
        </p:nvSpPr>
        <p:spPr>
          <a:xfrm>
            <a:off x="2057400" y="1600201"/>
            <a:ext cx="3810000" cy="1362075"/>
          </a:xfrm>
        </p:spPr>
        <p:txBody>
          <a:bodyPr/>
          <a:lstStyle/>
          <a:p>
            <a:pPr eaLnBrk="1" hangingPunct="1">
              <a:buFont typeface="Wingdings" panose="05000000000000000000" pitchFamily="2" charset="2"/>
              <a:buNone/>
            </a:pPr>
            <a:r>
              <a:rPr lang="en-US" altLang="en-US" sz="2400">
                <a:latin typeface="Courier New" panose="02070309020205020404" pitchFamily="49" charset="0"/>
              </a:rPr>
              <a:t>mov a, #3Fh</a:t>
            </a:r>
          </a:p>
          <a:p>
            <a:pPr eaLnBrk="1" hangingPunct="1">
              <a:buFont typeface="Wingdings" panose="05000000000000000000" pitchFamily="2" charset="2"/>
              <a:buNone/>
            </a:pPr>
            <a:r>
              <a:rPr lang="en-US" altLang="en-US" sz="2400">
                <a:latin typeface="Courier New" panose="02070309020205020404" pitchFamily="49" charset="0"/>
              </a:rPr>
              <a:t>add a, #D3h</a:t>
            </a:r>
          </a:p>
        </p:txBody>
      </p:sp>
      <p:sp>
        <p:nvSpPr>
          <p:cNvPr id="83972" name="Rectangle 4"/>
          <p:cNvSpPr>
            <a:spLocks noGrp="1" noChangeArrowheads="1"/>
          </p:cNvSpPr>
          <p:nvPr>
            <p:ph type="body" sz="half" idx="2"/>
          </p:nvPr>
        </p:nvSpPr>
        <p:spPr/>
        <p:txBody>
          <a:bodyPr/>
          <a:lstStyle/>
          <a:p>
            <a:pPr eaLnBrk="1" hangingPunct="1"/>
            <a:r>
              <a:rPr lang="en-US" altLang="en-US" sz="2400"/>
              <a:t>What is the value of the C, AC, OV flags after the second instruction is executed?</a:t>
            </a:r>
          </a:p>
        </p:txBody>
      </p:sp>
      <p:sp>
        <p:nvSpPr>
          <p:cNvPr id="453637" name="Text Box 5"/>
          <p:cNvSpPr txBox="1">
            <a:spLocks noChangeArrowheads="1"/>
          </p:cNvSpPr>
          <p:nvPr/>
        </p:nvSpPr>
        <p:spPr bwMode="auto">
          <a:xfrm>
            <a:off x="2362201" y="3048000"/>
            <a:ext cx="2028119" cy="16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0011 1111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0" i="0" u="sng"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1101 0011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0001 0010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3638" name="Text Box 6"/>
          <p:cNvSpPr txBox="1">
            <a:spLocks noChangeArrowheads="1"/>
          </p:cNvSpPr>
          <p:nvPr/>
        </p:nvSpPr>
        <p:spPr bwMode="auto">
          <a:xfrm>
            <a:off x="4572000" y="4267200"/>
            <a:ext cx="1460500" cy="184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C = 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AC = 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OV = 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51365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3637"/>
                                        </p:tgtEl>
                                        <p:attrNameLst>
                                          <p:attrName>style.visibility</p:attrName>
                                        </p:attrNameLst>
                                      </p:cBhvr>
                                      <p:to>
                                        <p:strVal val="visible"/>
                                      </p:to>
                                    </p:set>
                                    <p:anim calcmode="lin" valueType="num">
                                      <p:cBhvr additive="base">
                                        <p:cTn id="7" dur="500" fill="hold"/>
                                        <p:tgtEl>
                                          <p:spTgt spid="453637"/>
                                        </p:tgtEl>
                                        <p:attrNameLst>
                                          <p:attrName>ppt_x</p:attrName>
                                        </p:attrNameLst>
                                      </p:cBhvr>
                                      <p:tavLst>
                                        <p:tav tm="0">
                                          <p:val>
                                            <p:strVal val="0-#ppt_w/2"/>
                                          </p:val>
                                        </p:tav>
                                        <p:tav tm="100000">
                                          <p:val>
                                            <p:strVal val="#ppt_x"/>
                                          </p:val>
                                        </p:tav>
                                      </p:tavLst>
                                    </p:anim>
                                    <p:anim calcmode="lin" valueType="num">
                                      <p:cBhvr additive="base">
                                        <p:cTn id="8" dur="500" fill="hold"/>
                                        <p:tgtEl>
                                          <p:spTgt spid="4536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3638"/>
                                        </p:tgtEl>
                                        <p:attrNameLst>
                                          <p:attrName>style.visibility</p:attrName>
                                        </p:attrNameLst>
                                      </p:cBhvr>
                                      <p:to>
                                        <p:strVal val="visible"/>
                                      </p:to>
                                    </p:set>
                                    <p:anim calcmode="lin" valueType="num">
                                      <p:cBhvr additive="base">
                                        <p:cTn id="13" dur="500" fill="hold"/>
                                        <p:tgtEl>
                                          <p:spTgt spid="453638"/>
                                        </p:tgtEl>
                                        <p:attrNameLst>
                                          <p:attrName>ppt_x</p:attrName>
                                        </p:attrNameLst>
                                      </p:cBhvr>
                                      <p:tavLst>
                                        <p:tav tm="0">
                                          <p:val>
                                            <p:strVal val="0-#ppt_w/2"/>
                                          </p:val>
                                        </p:tav>
                                        <p:tav tm="100000">
                                          <p:val>
                                            <p:strVal val="#ppt_x"/>
                                          </p:val>
                                        </p:tav>
                                      </p:tavLst>
                                    </p:anim>
                                    <p:anim calcmode="lin" valueType="num">
                                      <p:cBhvr additive="base">
                                        <p:cTn id="14" dur="500" fill="hold"/>
                                        <p:tgtEl>
                                          <p:spTgt spid="4536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7" grpId="0" autoUpdateAnimBg="0"/>
      <p:bldP spid="45363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512"/>
            <a:ext cx="10972800" cy="1143000"/>
          </a:xfrm>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923" t="16339" r="23964" b="10803"/>
          <a:stretch/>
        </p:blipFill>
        <p:spPr>
          <a:xfrm>
            <a:off x="444136" y="248512"/>
            <a:ext cx="11286310" cy="6126162"/>
          </a:xfrm>
          <a:prstGeom prst="rect">
            <a:avLst/>
          </a:prstGeom>
        </p:spPr>
      </p:pic>
    </p:spTree>
    <p:extLst>
      <p:ext uri="{BB962C8B-B14F-4D97-AF65-F5344CB8AC3E}">
        <p14:creationId xmlns:p14="http://schemas.microsoft.com/office/powerpoint/2010/main" val="951929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Subtract </a:t>
            </a:r>
          </a:p>
        </p:txBody>
      </p:sp>
      <p:graphicFrame>
        <p:nvGraphicFramePr>
          <p:cNvPr id="457731" name="Group 3"/>
          <p:cNvGraphicFramePr>
            <a:graphicFrameLocks noGrp="1"/>
          </p:cNvGraphicFramePr>
          <p:nvPr/>
        </p:nvGraphicFramePr>
        <p:xfrm>
          <a:off x="2590800" y="1828800"/>
          <a:ext cx="6781800" cy="369888"/>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a:ln>
                            <a:noFill/>
                          </a:ln>
                          <a:solidFill>
                            <a:schemeClr val="tx1"/>
                          </a:solidFill>
                          <a:effectLst/>
                          <a:latin typeface="Courier New" pitchFamily="49" charset="0"/>
                          <a:cs typeface="Times New Roman"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a:ln>
                            <a:noFill/>
                          </a:ln>
                          <a:solidFill>
                            <a:schemeClr val="tx1"/>
                          </a:solidFill>
                          <a:effectLst/>
                          <a:latin typeface="Courier New" pitchFamily="49" charset="0"/>
                          <a:cs typeface="Courier New" pitchFamily="49"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8075" name="Text Box 11"/>
          <p:cNvSpPr txBox="1">
            <a:spLocks noChangeArrowheads="1"/>
          </p:cNvSpPr>
          <p:nvPr/>
        </p:nvSpPr>
        <p:spPr bwMode="auto">
          <a:xfrm>
            <a:off x="2498726" y="2420939"/>
            <a:ext cx="5110163"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Example</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SUBB A, #0x4F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4F – C</a:t>
            </a:r>
            <a:endPar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
        <p:nvSpPr>
          <p:cNvPr id="88076" name="Text Box 12"/>
          <p:cNvSpPr txBox="1">
            <a:spLocks noChangeArrowheads="1"/>
          </p:cNvSpPr>
          <p:nvPr/>
        </p:nvSpPr>
        <p:spPr bwMode="auto">
          <a:xfrm>
            <a:off x="2495550" y="3644900"/>
            <a:ext cx="7727950" cy="13208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3333CC"/>
                </a:solidFill>
                <a:effectLst/>
                <a:uLnTx/>
                <a:uFillTx/>
                <a:latin typeface="Comic Sans MS" panose="030F0702030302020204" pitchFamily="66" charset="0"/>
                <a:ea typeface="+mn-ea"/>
                <a:cs typeface="Times New Roman" panose="02020603050405020304" pitchFamily="18" charset="0"/>
              </a:rPr>
              <a:t>Notice that</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There is </a:t>
            </a:r>
            <a:r>
              <a:rPr kumimoji="0" lang="en-US" altLang="en-US" sz="2000" b="0" i="0" u="none" strike="noStrike" kern="1200" cap="none" spc="0" normalizeH="0" baseline="0" noProof="0">
                <a:ln>
                  <a:noFill/>
                </a:ln>
                <a:solidFill>
                  <a:srgbClr val="FF3300"/>
                </a:solidFill>
                <a:effectLst/>
                <a:uLnTx/>
                <a:uFillTx/>
                <a:latin typeface="Comic Sans MS" panose="030F0702030302020204" pitchFamily="66" charset="0"/>
                <a:ea typeface="+mn-ea"/>
                <a:cs typeface="Times New Roman" panose="02020603050405020304" pitchFamily="18" charset="0"/>
              </a:rPr>
              <a:t>no</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 subtraction WITHOUT borrow.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Therefore, if a subtraction without borrow is desired,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it is necessary to </a:t>
            </a:r>
            <a:r>
              <a:rPr kumimoji="0" lang="en-US" altLang="en-US" sz="2000" b="0" i="0" u="none" strike="noStrike" kern="1200" cap="none" spc="0" normalizeH="0" baseline="0" noProof="0">
                <a:ln>
                  <a:noFill/>
                </a:ln>
                <a:solidFill>
                  <a:srgbClr val="FF3300"/>
                </a:solidFill>
                <a:effectLst/>
                <a:uLnTx/>
                <a:uFillTx/>
                <a:latin typeface="Comic Sans MS" panose="030F0702030302020204" pitchFamily="66" charset="0"/>
                <a:ea typeface="+mn-ea"/>
                <a:cs typeface="Times New Roman" panose="02020603050405020304" pitchFamily="18" charset="0"/>
              </a:rPr>
              <a:t>clear the C </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flag.</a:t>
            </a:r>
          </a:p>
        </p:txBody>
      </p:sp>
      <p:sp>
        <p:nvSpPr>
          <p:cNvPr id="88077" name="Text Box 13"/>
          <p:cNvSpPr txBox="1">
            <a:spLocks noChangeArrowheads="1"/>
          </p:cNvSpPr>
          <p:nvPr/>
        </p:nvSpPr>
        <p:spPr bwMode="auto">
          <a:xfrm>
            <a:off x="2495551" y="5229226"/>
            <a:ext cx="4435475"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Example</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Clr  c</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SUBB A, #0x4F</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4F</a:t>
            </a:r>
            <a:endPar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Tree>
    <p:extLst>
      <p:ext uri="{BB962C8B-B14F-4D97-AF65-F5344CB8AC3E}">
        <p14:creationId xmlns:p14="http://schemas.microsoft.com/office/powerpoint/2010/main" val="22630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Increment and Decrement</a:t>
            </a:r>
          </a:p>
        </p:txBody>
      </p:sp>
      <p:sp>
        <p:nvSpPr>
          <p:cNvPr id="89091" name="Rectangle 3"/>
          <p:cNvSpPr>
            <a:spLocks noGrp="1" noChangeArrowheads="1"/>
          </p:cNvSpPr>
          <p:nvPr>
            <p:ph type="body" idx="1"/>
          </p:nvPr>
        </p:nvSpPr>
        <p:spPr>
          <a:xfrm>
            <a:off x="2135188" y="4221163"/>
            <a:ext cx="7772400" cy="1295400"/>
          </a:xfrm>
        </p:spPr>
        <p:txBody>
          <a:bodyPr/>
          <a:lstStyle/>
          <a:p>
            <a:pPr eaLnBrk="1" hangingPunct="1">
              <a:lnSpc>
                <a:spcPct val="90000"/>
              </a:lnSpc>
            </a:pPr>
            <a:r>
              <a:rPr lang="en-US" altLang="en-US" sz="2000"/>
              <a:t>The increment and decrement instructions do </a:t>
            </a:r>
            <a:r>
              <a:rPr lang="en-US" altLang="en-US" sz="2000">
                <a:solidFill>
                  <a:srgbClr val="FF3300"/>
                </a:solidFill>
              </a:rPr>
              <a:t>NOT</a:t>
            </a:r>
            <a:r>
              <a:rPr lang="en-US" altLang="en-US" sz="2000"/>
              <a:t> affect the C flag.</a:t>
            </a:r>
          </a:p>
          <a:p>
            <a:pPr eaLnBrk="1" hangingPunct="1">
              <a:lnSpc>
                <a:spcPct val="90000"/>
              </a:lnSpc>
            </a:pPr>
            <a:r>
              <a:rPr lang="en-US" altLang="en-US" sz="2000"/>
              <a:t>Notice we can </a:t>
            </a:r>
            <a:r>
              <a:rPr lang="en-US" altLang="en-US" sz="2000">
                <a:solidFill>
                  <a:srgbClr val="FF3300"/>
                </a:solidFill>
              </a:rPr>
              <a:t>only</a:t>
            </a:r>
            <a:r>
              <a:rPr lang="en-US" altLang="en-US" sz="2000"/>
              <a:t> INCREMENT the </a:t>
            </a:r>
            <a:r>
              <a:rPr lang="en-US" altLang="en-US" sz="2000" u="sng"/>
              <a:t>data pointer</a:t>
            </a:r>
            <a:r>
              <a:rPr lang="en-US" altLang="en-US" sz="2000"/>
              <a:t>, not decrement.</a:t>
            </a:r>
            <a:endParaRPr lang="en-US" altLang="en-US" sz="2400"/>
          </a:p>
        </p:txBody>
      </p:sp>
      <p:graphicFrame>
        <p:nvGraphicFramePr>
          <p:cNvPr id="458813" name="Group 61"/>
          <p:cNvGraphicFramePr>
            <a:graphicFrameLocks noGrp="1"/>
          </p:cNvGraphicFramePr>
          <p:nvPr/>
        </p:nvGraphicFramePr>
        <p:xfrm>
          <a:off x="2590800" y="1371600"/>
          <a:ext cx="6781800" cy="1847852"/>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a:ln>
                            <a:noFill/>
                          </a:ln>
                          <a:solidFill>
                            <a:schemeClr val="tx1"/>
                          </a:solidFill>
                          <a:effectLst/>
                          <a:latin typeface="Courier New" pitchFamily="49" charset="0"/>
                          <a:cs typeface="Courier New" pitchFamily="49" charset="0"/>
                        </a:rPr>
                        <a:t>INC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increment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a:ln>
                            <a:noFill/>
                          </a:ln>
                          <a:solidFill>
                            <a:schemeClr val="tx1"/>
                          </a:solidFill>
                          <a:effectLst/>
                          <a:latin typeface="Courier New" pitchFamily="49" charset="0"/>
                          <a:cs typeface="Courier New" pitchFamily="49" charset="0"/>
                        </a:rPr>
                        <a:t>INC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increment byte in memory</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a:ln>
                            <a:noFill/>
                          </a:ln>
                          <a:solidFill>
                            <a:schemeClr val="tx1"/>
                          </a:solidFill>
                          <a:effectLst/>
                          <a:latin typeface="Courier New" pitchFamily="49" charset="0"/>
                          <a:cs typeface="Courier New" pitchFamily="49" charset="0"/>
                        </a:rPr>
                        <a:t>INC DPTR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increment data pointer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a:ln>
                            <a:noFill/>
                          </a:ln>
                          <a:solidFill>
                            <a:schemeClr val="tx1"/>
                          </a:solidFill>
                          <a:effectLst/>
                          <a:latin typeface="Courier New" pitchFamily="49" charset="0"/>
                          <a:cs typeface="Courier New" pitchFamily="49" charset="0"/>
                        </a:rPr>
                        <a:t>DEC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decrement accumulator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a:ln>
                            <a:noFill/>
                          </a:ln>
                          <a:solidFill>
                            <a:schemeClr val="tx1"/>
                          </a:solidFill>
                          <a:effectLst/>
                          <a:latin typeface="Courier New" pitchFamily="49" charset="0"/>
                          <a:cs typeface="Courier New" pitchFamily="49" charset="0"/>
                        </a:rPr>
                        <a:t>DEC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a:ln>
                            <a:noFill/>
                          </a:ln>
                          <a:solidFill>
                            <a:schemeClr val="tx1"/>
                          </a:solidFill>
                          <a:effectLst/>
                          <a:latin typeface="Courier New" pitchFamily="49" charset="0"/>
                          <a:cs typeface="Courier New" pitchFamily="49" charset="0"/>
                        </a:rPr>
                        <a:t>decrement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682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Example: Increment 16-bit Word</a:t>
            </a:r>
          </a:p>
        </p:txBody>
      </p:sp>
      <p:sp>
        <p:nvSpPr>
          <p:cNvPr id="90115" name="Rectangle 3"/>
          <p:cNvSpPr>
            <a:spLocks noGrp="1" noChangeArrowheads="1"/>
          </p:cNvSpPr>
          <p:nvPr>
            <p:ph type="body" idx="1"/>
          </p:nvPr>
        </p:nvSpPr>
        <p:spPr>
          <a:xfrm>
            <a:off x="2057400" y="1600201"/>
            <a:ext cx="7772400" cy="3197225"/>
          </a:xfrm>
        </p:spPr>
        <p:txBody>
          <a:bodyPr/>
          <a:lstStyle/>
          <a:p>
            <a:pPr eaLnBrk="1" hangingPunct="1"/>
            <a:r>
              <a:rPr lang="en-US" altLang="en-US"/>
              <a:t>Assume 16-bit word in R3:R2</a:t>
            </a:r>
          </a:p>
          <a:p>
            <a:pPr eaLnBrk="1" hangingPunct="1"/>
            <a:endParaRPr lang="en-US" altLang="en-US"/>
          </a:p>
          <a:p>
            <a:pPr eaLnBrk="1" hangingPunct="1">
              <a:buFont typeface="Wingdings" panose="05000000000000000000" pitchFamily="2" charset="2"/>
              <a:buNone/>
            </a:pPr>
            <a:r>
              <a:rPr lang="en-US" altLang="en-US" sz="1800">
                <a:cs typeface="Courier New" panose="02070309020205020404" pitchFamily="49" charset="0"/>
              </a:rPr>
              <a:t>mov a, r2 </a:t>
            </a:r>
          </a:p>
          <a:p>
            <a:pPr eaLnBrk="1" hangingPunct="1">
              <a:buFont typeface="Wingdings" panose="05000000000000000000" pitchFamily="2" charset="2"/>
              <a:buNone/>
            </a:pPr>
            <a:r>
              <a:rPr lang="en-US" altLang="en-US" sz="1800">
                <a:cs typeface="Courier New" panose="02070309020205020404" pitchFamily="49" charset="0"/>
              </a:rPr>
              <a:t>add a, #1 	; use add rather than increment to affect C </a:t>
            </a:r>
          </a:p>
          <a:p>
            <a:pPr eaLnBrk="1" hangingPunct="1">
              <a:buFont typeface="Wingdings" panose="05000000000000000000" pitchFamily="2" charset="2"/>
              <a:buNone/>
            </a:pPr>
            <a:r>
              <a:rPr lang="en-US" altLang="en-US" sz="1800">
                <a:cs typeface="Courier New" panose="02070309020205020404" pitchFamily="49" charset="0"/>
              </a:rPr>
              <a:t>mov r2, a </a:t>
            </a:r>
          </a:p>
          <a:p>
            <a:pPr eaLnBrk="1" hangingPunct="1">
              <a:buFont typeface="Wingdings" panose="05000000000000000000" pitchFamily="2" charset="2"/>
              <a:buNone/>
            </a:pPr>
            <a:r>
              <a:rPr lang="en-US" altLang="en-US" sz="1800">
                <a:cs typeface="Courier New" panose="02070309020205020404" pitchFamily="49" charset="0"/>
              </a:rPr>
              <a:t>mov a, r3 </a:t>
            </a:r>
          </a:p>
          <a:p>
            <a:pPr eaLnBrk="1" hangingPunct="1">
              <a:buFont typeface="Wingdings" panose="05000000000000000000" pitchFamily="2" charset="2"/>
              <a:buNone/>
            </a:pPr>
            <a:r>
              <a:rPr lang="en-US" altLang="en-US" sz="1800">
                <a:cs typeface="Courier New" panose="02070309020205020404" pitchFamily="49" charset="0"/>
              </a:rPr>
              <a:t>addc a, #0 	; add C to most significant byte</a:t>
            </a:r>
          </a:p>
          <a:p>
            <a:pPr eaLnBrk="1" hangingPunct="1">
              <a:buFont typeface="Wingdings" panose="05000000000000000000" pitchFamily="2" charset="2"/>
              <a:buNone/>
            </a:pPr>
            <a:r>
              <a:rPr lang="en-US" altLang="en-US" sz="1800">
                <a:cs typeface="Courier New" panose="02070309020205020404" pitchFamily="49" charset="0"/>
              </a:rPr>
              <a:t>mov r3, a </a:t>
            </a:r>
          </a:p>
        </p:txBody>
      </p:sp>
    </p:spTree>
    <p:extLst>
      <p:ext uri="{BB962C8B-B14F-4D97-AF65-F5344CB8AC3E}">
        <p14:creationId xmlns:p14="http://schemas.microsoft.com/office/powerpoint/2010/main" val="2376719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bwMode="auto">
          <a:xfrm>
            <a:off x="1981200" y="274638"/>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Multiply</a:t>
            </a:r>
          </a:p>
        </p:txBody>
      </p:sp>
      <p:sp>
        <p:nvSpPr>
          <p:cNvPr id="91139" name="Rectangle 3"/>
          <p:cNvSpPr>
            <a:spLocks noGrp="1" noChangeArrowheads="1"/>
          </p:cNvSpPr>
          <p:nvPr>
            <p:ph type="body" idx="1"/>
          </p:nvPr>
        </p:nvSpPr>
        <p:spPr/>
        <p:txBody>
          <a:bodyPr/>
          <a:lstStyle/>
          <a:p>
            <a:pPr algn="ctr" eaLnBrk="1" hangingPunct="1">
              <a:buFont typeface="Wingdings" panose="05000000000000000000" pitchFamily="2" charset="2"/>
              <a:buNone/>
            </a:pPr>
            <a:r>
              <a:rPr lang="en-US" altLang="en-US" sz="2400"/>
              <a:t>When multiplying two 8-bit numbers, the size of the maximum product is 16-bits</a:t>
            </a:r>
          </a:p>
          <a:p>
            <a:pPr algn="ctr" eaLnBrk="1" hangingPunct="1">
              <a:buFont typeface="Wingdings" panose="05000000000000000000" pitchFamily="2" charset="2"/>
              <a:buNone/>
            </a:pPr>
            <a:endParaRPr lang="en-US" altLang="en-US" sz="2400"/>
          </a:p>
          <a:p>
            <a:pPr algn="ctr" eaLnBrk="1" hangingPunct="1">
              <a:buFont typeface="Wingdings" panose="05000000000000000000" pitchFamily="2" charset="2"/>
              <a:buNone/>
            </a:pPr>
            <a:r>
              <a:rPr lang="en-US" altLang="en-US" sz="2400"/>
              <a:t>FF x FF = FE01</a:t>
            </a:r>
          </a:p>
          <a:p>
            <a:pPr algn="ctr" eaLnBrk="1" hangingPunct="1">
              <a:buFont typeface="Wingdings" panose="05000000000000000000" pitchFamily="2" charset="2"/>
              <a:buNone/>
            </a:pPr>
            <a:r>
              <a:rPr lang="en-US" altLang="en-US" sz="2400"/>
              <a:t>(255 x 255 = 65025)</a:t>
            </a:r>
          </a:p>
        </p:txBody>
      </p:sp>
      <p:sp>
        <p:nvSpPr>
          <p:cNvPr id="91140" name="Rectangle 4"/>
          <p:cNvSpPr>
            <a:spLocks noChangeArrowheads="1"/>
          </p:cNvSpPr>
          <p:nvPr/>
        </p:nvSpPr>
        <p:spPr bwMode="auto">
          <a:xfrm>
            <a:off x="2279650" y="4281489"/>
            <a:ext cx="53736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MUL AB</a:t>
            </a:r>
            <a:r>
              <a:rPr kumimoji="0" lang="en-US" altLang="en-US" sz="32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32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t>
            </a:r>
            <a:r>
              <a:rPr kumimoji="0" lang="en-US" altLang="en-US" sz="32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BA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a:t>
            </a: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B</a:t>
            </a:r>
            <a:endPar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
        <p:nvSpPr>
          <p:cNvPr id="91141" name="Text Box 5"/>
          <p:cNvSpPr txBox="1">
            <a:spLocks noChangeArrowheads="1"/>
          </p:cNvSpPr>
          <p:nvPr/>
        </p:nvSpPr>
        <p:spPr bwMode="auto">
          <a:xfrm>
            <a:off x="2270125" y="5272089"/>
            <a:ext cx="37544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Note :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B</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gets the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High</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byte</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A</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gets the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Low</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byte</a:t>
            </a:r>
          </a:p>
        </p:txBody>
      </p:sp>
    </p:spTree>
    <p:extLst>
      <p:ext uri="{BB962C8B-B14F-4D97-AF65-F5344CB8AC3E}">
        <p14:creationId xmlns:p14="http://schemas.microsoft.com/office/powerpoint/2010/main" val="1155882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1981200" y="274638"/>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Division</a:t>
            </a:r>
          </a:p>
        </p:txBody>
      </p:sp>
      <p:sp>
        <p:nvSpPr>
          <p:cNvPr id="92163" name="Rectangle 3"/>
          <p:cNvSpPr>
            <a:spLocks noGrp="1" noChangeArrowheads="1"/>
          </p:cNvSpPr>
          <p:nvPr>
            <p:ph type="body" idx="1"/>
          </p:nvPr>
        </p:nvSpPr>
        <p:spPr>
          <a:xfrm>
            <a:off x="2057400" y="1676400"/>
            <a:ext cx="8153400" cy="4419600"/>
          </a:xfrm>
          <a:noFill/>
        </p:spPr>
        <p:txBody>
          <a:bodyPr/>
          <a:lstStyle/>
          <a:p>
            <a:pPr eaLnBrk="1" hangingPunct="1">
              <a:spcBef>
                <a:spcPct val="0"/>
              </a:spcBef>
            </a:pPr>
            <a:r>
              <a:rPr lang="en-US" altLang="en-US"/>
              <a:t>Integer Division</a:t>
            </a:r>
          </a:p>
          <a:p>
            <a:pPr eaLnBrk="1" hangingPunct="1">
              <a:spcBef>
                <a:spcPct val="0"/>
              </a:spcBef>
              <a:buFont typeface="Wingdings" panose="05000000000000000000" pitchFamily="2" charset="2"/>
              <a:buNone/>
            </a:pPr>
            <a:endParaRPr lang="en-US" altLang="en-US" sz="2000">
              <a:latin typeface="Courier New" panose="02070309020205020404" pitchFamily="49" charset="0"/>
            </a:endParaRPr>
          </a:p>
          <a:p>
            <a:pPr eaLnBrk="1" hangingPunct="1">
              <a:spcBef>
                <a:spcPct val="0"/>
              </a:spcBef>
              <a:buFont typeface="Wingdings" panose="05000000000000000000" pitchFamily="2" charset="2"/>
              <a:buNone/>
            </a:pPr>
            <a:r>
              <a:rPr lang="en-US" altLang="en-US" sz="2000" b="1">
                <a:latin typeface="Courier New" panose="02070309020205020404" pitchFamily="49" charset="0"/>
              </a:rPr>
              <a:t>   DIV AB</a:t>
            </a:r>
            <a:r>
              <a:rPr lang="en-US" altLang="en-US" sz="2000">
                <a:latin typeface="Courier New" panose="02070309020205020404" pitchFamily="49" charset="0"/>
              </a:rPr>
              <a:t>	  ; divide A by B</a:t>
            </a:r>
          </a:p>
          <a:p>
            <a:pPr eaLnBrk="1" hangingPunct="1">
              <a:spcBef>
                <a:spcPct val="0"/>
              </a:spcBef>
              <a:buFont typeface="Wingdings" panose="05000000000000000000" pitchFamily="2" charset="2"/>
              <a:buNone/>
            </a:pPr>
            <a:endParaRPr lang="en-US" altLang="en-US" sz="2000">
              <a:latin typeface="Courier New" panose="02070309020205020404" pitchFamily="49" charset="0"/>
            </a:endParaRPr>
          </a:p>
          <a:p>
            <a:pPr eaLnBrk="1" hangingPunct="1">
              <a:spcBef>
                <a:spcPct val="0"/>
              </a:spcBef>
              <a:buFont typeface="Wingdings" panose="05000000000000000000" pitchFamily="2" charset="2"/>
              <a:buNone/>
            </a:pPr>
            <a:r>
              <a:rPr lang="en-US" altLang="en-US" sz="2000" b="1">
                <a:latin typeface="Courier New" panose="02070309020205020404" pitchFamily="49" charset="0"/>
              </a:rPr>
              <a:t>   A</a:t>
            </a:r>
            <a:r>
              <a:rPr lang="en-US" altLang="en-US" sz="2000">
                <a:latin typeface="Courier New" panose="02070309020205020404" pitchFamily="49" charset="0"/>
              </a:rPr>
              <a:t> </a:t>
            </a:r>
            <a:r>
              <a:rPr lang="en-US" altLang="en-US" sz="2000">
                <a:latin typeface="Courier New" panose="02070309020205020404" pitchFamily="49" charset="0"/>
                <a:sym typeface="Wingdings" panose="05000000000000000000" pitchFamily="2" charset="2"/>
              </a:rPr>
              <a:t> Quotient(A/B)</a:t>
            </a:r>
          </a:p>
          <a:p>
            <a:pPr eaLnBrk="1" hangingPunct="1">
              <a:spcBef>
                <a:spcPct val="0"/>
              </a:spcBef>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a:t>
            </a:r>
            <a:r>
              <a:rPr lang="en-US" altLang="en-US" sz="2000" b="1">
                <a:latin typeface="Courier New" panose="02070309020205020404" pitchFamily="49" charset="0"/>
                <a:sym typeface="Wingdings" panose="05000000000000000000" pitchFamily="2" charset="2"/>
              </a:rPr>
              <a:t>B</a:t>
            </a:r>
            <a:r>
              <a:rPr lang="en-US" altLang="en-US" sz="2000">
                <a:latin typeface="Courier New" panose="02070309020205020404" pitchFamily="49" charset="0"/>
                <a:sym typeface="Wingdings" panose="05000000000000000000" pitchFamily="2" charset="2"/>
              </a:rPr>
              <a:t>  Remainder(A/B)</a:t>
            </a:r>
          </a:p>
          <a:p>
            <a:pPr eaLnBrk="1" hangingPunct="1">
              <a:spcBef>
                <a:spcPct val="0"/>
              </a:spcBef>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spcBef>
                <a:spcPct val="0"/>
              </a:spcBef>
              <a:buFont typeface="Wingdings" panose="05000000000000000000" pitchFamily="2" charset="2"/>
              <a:buNone/>
            </a:pPr>
            <a:endParaRPr lang="en-US" altLang="en-US" sz="2000">
              <a:sym typeface="Wingdings" panose="05000000000000000000" pitchFamily="2" charset="2"/>
            </a:endParaRPr>
          </a:p>
          <a:p>
            <a:pPr eaLnBrk="1" hangingPunct="1">
              <a:spcBef>
                <a:spcPct val="0"/>
              </a:spcBef>
              <a:buFont typeface="Wingdings" panose="05000000000000000000" pitchFamily="2" charset="2"/>
              <a:buNone/>
            </a:pPr>
            <a:r>
              <a:rPr lang="en-US" altLang="en-US" sz="2000">
                <a:sym typeface="Wingdings" panose="05000000000000000000" pitchFamily="2" charset="2"/>
              </a:rPr>
              <a:t>OV  -  used to indicate a divide by zero condition.</a:t>
            </a:r>
          </a:p>
          <a:p>
            <a:pPr eaLnBrk="1" hangingPunct="1">
              <a:spcBef>
                <a:spcPct val="0"/>
              </a:spcBef>
              <a:buFont typeface="Wingdings" panose="05000000000000000000" pitchFamily="2" charset="2"/>
              <a:buNone/>
            </a:pPr>
            <a:r>
              <a:rPr lang="en-US" altLang="en-US" sz="2000">
                <a:sym typeface="Wingdings" panose="05000000000000000000" pitchFamily="2" charset="2"/>
              </a:rPr>
              <a:t>C – set to zero</a:t>
            </a:r>
          </a:p>
        </p:txBody>
      </p:sp>
    </p:spTree>
    <p:extLst>
      <p:ext uri="{BB962C8B-B14F-4D97-AF65-F5344CB8AC3E}">
        <p14:creationId xmlns:p14="http://schemas.microsoft.com/office/powerpoint/2010/main" val="321109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Decimal Adjust</a:t>
            </a:r>
          </a:p>
        </p:txBody>
      </p:sp>
      <p:sp>
        <p:nvSpPr>
          <p:cNvPr id="93187" name="Rectangle 3"/>
          <p:cNvSpPr>
            <a:spLocks noGrp="1" noChangeArrowheads="1"/>
          </p:cNvSpPr>
          <p:nvPr>
            <p:ph type="body" idx="1"/>
          </p:nvPr>
        </p:nvSpPr>
        <p:spPr>
          <a:xfrm>
            <a:off x="2209800" y="1676400"/>
            <a:ext cx="8458200" cy="4419600"/>
          </a:xfrm>
        </p:spPr>
        <p:txBody>
          <a:bodyPr/>
          <a:lstStyle/>
          <a:p>
            <a:pPr eaLnBrk="1" hangingPunct="1">
              <a:spcBef>
                <a:spcPct val="0"/>
              </a:spcBef>
              <a:buFont typeface="Wingdings" panose="05000000000000000000" pitchFamily="2" charset="2"/>
              <a:buNone/>
            </a:pPr>
            <a:r>
              <a:rPr lang="en-US" altLang="en-US" b="1">
                <a:latin typeface="Courier New" panose="02070309020205020404" pitchFamily="49" charset="0"/>
              </a:rPr>
              <a:t>DA a</a:t>
            </a:r>
            <a:r>
              <a:rPr lang="en-US" altLang="en-US" sz="2000">
                <a:latin typeface="Courier New" panose="02070309020205020404" pitchFamily="49" charset="0"/>
              </a:rPr>
              <a:t>	   </a:t>
            </a:r>
            <a:r>
              <a:rPr lang="en-US" altLang="en-US" sz="2400">
                <a:latin typeface="Courier New" panose="02070309020205020404" pitchFamily="49" charset="0"/>
              </a:rPr>
              <a:t>; decimal adjust a</a:t>
            </a:r>
          </a:p>
          <a:p>
            <a:pPr eaLnBrk="1" hangingPunct="1">
              <a:spcBef>
                <a:spcPct val="0"/>
              </a:spcBef>
              <a:buFont typeface="Wingdings" panose="05000000000000000000" pitchFamily="2" charset="2"/>
              <a:buNone/>
            </a:pPr>
            <a:endParaRPr lang="en-US" altLang="en-US" sz="2000"/>
          </a:p>
          <a:p>
            <a:pPr eaLnBrk="1" hangingPunct="1">
              <a:spcBef>
                <a:spcPct val="0"/>
              </a:spcBef>
              <a:buFont typeface="Wingdings" panose="05000000000000000000" pitchFamily="2" charset="2"/>
              <a:buNone/>
            </a:pPr>
            <a:r>
              <a:rPr lang="en-US" altLang="en-US" sz="2000"/>
              <a:t>Used to facilitate BCD addition. </a:t>
            </a:r>
          </a:p>
          <a:p>
            <a:pPr eaLnBrk="1" hangingPunct="1">
              <a:spcBef>
                <a:spcPct val="0"/>
              </a:spcBef>
              <a:buFont typeface="Wingdings" panose="05000000000000000000" pitchFamily="2" charset="2"/>
              <a:buNone/>
            </a:pPr>
            <a:r>
              <a:rPr lang="en-US" altLang="en-US" sz="2000"/>
              <a:t>Adds “6” to either high or low nibble after an addition </a:t>
            </a:r>
          </a:p>
          <a:p>
            <a:pPr eaLnBrk="1" hangingPunct="1">
              <a:spcBef>
                <a:spcPct val="0"/>
              </a:spcBef>
              <a:buFont typeface="Wingdings" panose="05000000000000000000" pitchFamily="2" charset="2"/>
              <a:buNone/>
            </a:pPr>
            <a:r>
              <a:rPr lang="en-US" altLang="en-US" sz="2000"/>
              <a:t>to create a valid BCD number.</a:t>
            </a:r>
          </a:p>
          <a:p>
            <a:pPr eaLnBrk="1" hangingPunct="1">
              <a:spcBef>
                <a:spcPct val="0"/>
              </a:spcBef>
              <a:buFont typeface="Wingdings" panose="05000000000000000000" pitchFamily="2" charset="2"/>
              <a:buNone/>
            </a:pPr>
            <a:endParaRPr lang="en-US" altLang="en-US" sz="2000"/>
          </a:p>
          <a:p>
            <a:pPr eaLnBrk="1" hangingPunct="1">
              <a:spcBef>
                <a:spcPct val="0"/>
              </a:spcBef>
              <a:buFont typeface="Wingdings" panose="05000000000000000000" pitchFamily="2" charset="2"/>
              <a:buNone/>
            </a:pPr>
            <a:r>
              <a:rPr lang="en-US" altLang="en-US" sz="2000" u="sng">
                <a:solidFill>
                  <a:schemeClr val="accent2"/>
                </a:solidFill>
              </a:rPr>
              <a:t>Example</a:t>
            </a:r>
            <a:r>
              <a:rPr lang="en-US" altLang="en-US" sz="2000"/>
              <a:t>:</a:t>
            </a:r>
          </a:p>
          <a:p>
            <a:pPr eaLnBrk="1" hangingPunct="1">
              <a:spcBef>
                <a:spcPct val="0"/>
              </a:spcBef>
              <a:buFont typeface="Wingdings" panose="05000000000000000000" pitchFamily="2" charset="2"/>
              <a:buNone/>
            </a:pPr>
            <a:r>
              <a:rPr lang="en-US" altLang="en-US" sz="2000"/>
              <a:t>		</a:t>
            </a:r>
            <a:r>
              <a:rPr lang="en-US" altLang="en-US" sz="1800" b="1">
                <a:latin typeface="Courier New" panose="02070309020205020404" pitchFamily="49" charset="0"/>
              </a:rPr>
              <a:t>mov a, #23h</a:t>
            </a:r>
          </a:p>
          <a:p>
            <a:pPr eaLnBrk="1" hangingPunct="1">
              <a:spcBef>
                <a:spcPct val="0"/>
              </a:spcBef>
              <a:buFont typeface="Wingdings" panose="05000000000000000000" pitchFamily="2" charset="2"/>
              <a:buNone/>
            </a:pPr>
            <a:r>
              <a:rPr lang="en-US" altLang="en-US" sz="1800" b="1">
                <a:latin typeface="Courier New" panose="02070309020205020404" pitchFamily="49" charset="0"/>
              </a:rPr>
              <a:t>		mov b, #29h</a:t>
            </a:r>
          </a:p>
          <a:p>
            <a:pPr eaLnBrk="1" hangingPunct="1">
              <a:spcBef>
                <a:spcPct val="0"/>
              </a:spcBef>
              <a:buFont typeface="Wingdings" panose="05000000000000000000" pitchFamily="2" charset="2"/>
              <a:buNone/>
            </a:pPr>
            <a:r>
              <a:rPr lang="en-US" altLang="en-US" sz="1800" b="1">
                <a:latin typeface="Courier New" panose="02070309020205020404" pitchFamily="49" charset="0"/>
              </a:rPr>
              <a:t>		add a, b	    </a:t>
            </a:r>
            <a:r>
              <a:rPr lang="en-US" altLang="en-US" sz="1800">
                <a:latin typeface="Courier New" panose="02070309020205020404" pitchFamily="49" charset="0"/>
              </a:rPr>
              <a:t>; a </a:t>
            </a:r>
            <a:r>
              <a:rPr lang="en-US" altLang="en-US" sz="1800">
                <a:latin typeface="Courier New" panose="02070309020205020404" pitchFamily="49" charset="0"/>
                <a:sym typeface="Wingdings" panose="05000000000000000000" pitchFamily="2" charset="2"/>
              </a:rPr>
              <a:t> 23h + 29h = 4Ch (wanted 52)</a:t>
            </a:r>
            <a:endParaRPr lang="en-US" altLang="en-US" sz="1800">
              <a:latin typeface="Courier New" panose="02070309020205020404" pitchFamily="49" charset="0"/>
            </a:endParaRPr>
          </a:p>
          <a:p>
            <a:pPr eaLnBrk="1" hangingPunct="1">
              <a:buFont typeface="Wingdings" panose="05000000000000000000" pitchFamily="2" charset="2"/>
              <a:buNone/>
            </a:pPr>
            <a:r>
              <a:rPr lang="en-US" altLang="en-US" sz="1800" b="1">
                <a:latin typeface="Courier New" panose="02070309020205020404" pitchFamily="49" charset="0"/>
              </a:rPr>
              <a:t>		DA a</a:t>
            </a:r>
            <a:r>
              <a:rPr lang="en-US" altLang="en-US" sz="1800">
                <a:latin typeface="Courier New" panose="02070309020205020404" pitchFamily="49" charset="0"/>
              </a:rPr>
              <a:t>		    ; a </a:t>
            </a:r>
            <a:r>
              <a:rPr lang="en-US" altLang="en-US" sz="1800">
                <a:latin typeface="Courier New" panose="02070309020205020404" pitchFamily="49" charset="0"/>
                <a:sym typeface="Wingdings" panose="05000000000000000000" pitchFamily="2" charset="2"/>
              </a:rPr>
              <a:t> a + 6 = 52</a:t>
            </a:r>
            <a:endParaRPr lang="en-US" altLang="en-US" sz="1800">
              <a:latin typeface="Courier New" panose="02070309020205020404" pitchFamily="49" charset="0"/>
            </a:endParaRPr>
          </a:p>
        </p:txBody>
      </p:sp>
    </p:spTree>
    <p:extLst>
      <p:ext uri="{BB962C8B-B14F-4D97-AF65-F5344CB8AC3E}">
        <p14:creationId xmlns:p14="http://schemas.microsoft.com/office/powerpoint/2010/main" val="2401787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Instruction format</a:t>
            </a:r>
          </a:p>
        </p:txBody>
      </p:sp>
      <p:sp>
        <p:nvSpPr>
          <p:cNvPr id="5" name="Content Placeholder 4"/>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l="25938" t="33125" r="22358" b="39375"/>
          <a:stretch/>
        </p:blipFill>
        <p:spPr>
          <a:xfrm>
            <a:off x="2168435" y="2588219"/>
            <a:ext cx="6727371" cy="2011680"/>
          </a:xfrm>
          <a:prstGeom prst="rect">
            <a:avLst/>
          </a:prstGeom>
        </p:spPr>
      </p:pic>
    </p:spTree>
    <p:extLst>
      <p:ext uri="{BB962C8B-B14F-4D97-AF65-F5344CB8AC3E}">
        <p14:creationId xmlns:p14="http://schemas.microsoft.com/office/powerpoint/2010/main" val="658539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ctrTitle"/>
          </p:nvPr>
        </p:nvSpPr>
        <p:spPr bwMode="auto">
          <a:xfrm>
            <a:off x="2209800" y="620713"/>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Logic Instructions</a:t>
            </a:r>
          </a:p>
        </p:txBody>
      </p:sp>
      <p:sp>
        <p:nvSpPr>
          <p:cNvPr id="94211" name="Rectangle 3"/>
          <p:cNvSpPr>
            <a:spLocks noGrp="1" noChangeArrowheads="1"/>
          </p:cNvSpPr>
          <p:nvPr>
            <p:ph type="subTitle" idx="1"/>
          </p:nvPr>
        </p:nvSpPr>
        <p:spPr>
          <a:xfrm>
            <a:off x="2209800" y="2133601"/>
            <a:ext cx="8153400" cy="3311525"/>
          </a:xfrm>
        </p:spPr>
        <p:txBody>
          <a:bodyPr/>
          <a:lstStyle/>
          <a:p>
            <a:pPr marL="533400" indent="-533400" algn="l" eaLnBrk="1" hangingPunct="1">
              <a:buFont typeface="Wingdings" panose="05000000000000000000" pitchFamily="2" charset="2"/>
              <a:buChar char="q"/>
            </a:pPr>
            <a:r>
              <a:rPr lang="en-US" altLang="en-US" sz="2400"/>
              <a:t>Bitwise logic operations</a:t>
            </a:r>
          </a:p>
          <a:p>
            <a:pPr marL="914400" lvl="1" indent="-457200" algn="l" eaLnBrk="1" hangingPunct="1">
              <a:buFont typeface="Wingdings" panose="05000000000000000000" pitchFamily="2" charset="2"/>
              <a:buChar char="v"/>
            </a:pPr>
            <a:r>
              <a:rPr lang="en-US" altLang="en-US" sz="2000"/>
              <a:t> (AND, OR, XOR, NOT)</a:t>
            </a:r>
          </a:p>
          <a:p>
            <a:pPr marL="533400" indent="-533400" algn="l" eaLnBrk="1" hangingPunct="1">
              <a:buFont typeface="Wingdings" panose="05000000000000000000" pitchFamily="2" charset="2"/>
              <a:buChar char="q"/>
            </a:pPr>
            <a:r>
              <a:rPr lang="en-US" altLang="en-US" sz="2400"/>
              <a:t>Clear</a:t>
            </a:r>
          </a:p>
          <a:p>
            <a:pPr marL="533400" indent="-533400" algn="l" eaLnBrk="1" hangingPunct="1">
              <a:buFont typeface="Wingdings" panose="05000000000000000000" pitchFamily="2" charset="2"/>
              <a:buChar char="q"/>
            </a:pPr>
            <a:r>
              <a:rPr lang="en-US" altLang="en-US" sz="2400"/>
              <a:t>Rotate</a:t>
            </a:r>
          </a:p>
          <a:p>
            <a:pPr marL="533400" indent="-533400" algn="l" eaLnBrk="1" hangingPunct="1">
              <a:buFont typeface="Wingdings" panose="05000000000000000000" pitchFamily="2" charset="2"/>
              <a:buChar char="q"/>
            </a:pPr>
            <a:r>
              <a:rPr lang="en-US" altLang="en-US" sz="2400"/>
              <a:t>Swap</a:t>
            </a:r>
          </a:p>
          <a:p>
            <a:pPr marL="533400" indent="-533400" algn="l" eaLnBrk="1" hangingPunct="1">
              <a:buFont typeface="Wingdings" panose="05000000000000000000" pitchFamily="2" charset="2"/>
              <a:buChar char="q"/>
            </a:pPr>
            <a:endParaRPr lang="en-US" altLang="en-US" sz="2400"/>
          </a:p>
          <a:p>
            <a:pPr marL="533400" indent="-533400" algn="l" eaLnBrk="1" hangingPunct="1"/>
            <a:r>
              <a:rPr lang="en-US" altLang="en-US" sz="2400"/>
              <a:t>Logic instructions do </a:t>
            </a:r>
            <a:r>
              <a:rPr lang="en-US" altLang="en-US" sz="2400">
                <a:solidFill>
                  <a:srgbClr val="FF3300"/>
                </a:solidFill>
              </a:rPr>
              <a:t>NOT</a:t>
            </a:r>
            <a:r>
              <a:rPr lang="en-US" altLang="en-US" sz="2400"/>
              <a:t> affect the flags in PSW</a:t>
            </a:r>
          </a:p>
        </p:txBody>
      </p:sp>
    </p:spTree>
    <p:extLst>
      <p:ext uri="{BB962C8B-B14F-4D97-AF65-F5344CB8AC3E}">
        <p14:creationId xmlns:p14="http://schemas.microsoft.com/office/powerpoint/2010/main" val="3146468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Bitwise Logic</a:t>
            </a:r>
          </a:p>
        </p:txBody>
      </p:sp>
      <p:sp>
        <p:nvSpPr>
          <p:cNvPr id="95235" name="Rectangle 3"/>
          <p:cNvSpPr>
            <a:spLocks noGrp="1" noChangeArrowheads="1"/>
          </p:cNvSpPr>
          <p:nvPr>
            <p:ph type="body" idx="1"/>
          </p:nvPr>
        </p:nvSpPr>
        <p:spPr>
          <a:xfrm>
            <a:off x="2057400" y="1600200"/>
            <a:ext cx="3822700" cy="2476500"/>
          </a:xfrm>
        </p:spPr>
        <p:txBody>
          <a:bodyPr/>
          <a:lstStyle/>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ANL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AND </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ORL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OR </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XRL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XOR</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CPL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Complement</a:t>
            </a:r>
            <a:r>
              <a:rPr lang="en-US" altLang="en-US">
                <a:latin typeface="Courier New" panose="02070309020205020404" pitchFamily="49" charset="0"/>
                <a:cs typeface="Courier New" panose="02070309020205020404" pitchFamily="49" charset="0"/>
              </a:rPr>
              <a:t> </a:t>
            </a:r>
          </a:p>
        </p:txBody>
      </p:sp>
      <p:sp>
        <p:nvSpPr>
          <p:cNvPr id="95236" name="Text Box 4"/>
          <p:cNvSpPr txBox="1">
            <a:spLocks noChangeArrowheads="1"/>
          </p:cNvSpPr>
          <p:nvPr/>
        </p:nvSpPr>
        <p:spPr bwMode="auto">
          <a:xfrm>
            <a:off x="6269038" y="1412875"/>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1" i="0" u="sng" strike="noStrike" kern="1200" cap="none" spc="0" normalizeH="0" baseline="0" noProof="0">
                <a:ln>
                  <a:noFill/>
                </a:ln>
                <a:solidFill>
                  <a:srgbClr val="3333CC"/>
                </a:solidFill>
                <a:effectLst/>
                <a:uLnTx/>
                <a:uFillTx/>
                <a:latin typeface="Times New Roman" panose="02020603050405020304" pitchFamily="18" charset="0"/>
                <a:ea typeface="+mn-ea"/>
                <a:cs typeface="Times New Roman" panose="02020603050405020304" pitchFamily="18" charset="0"/>
              </a:rPr>
              <a:t>Examples:</a:t>
            </a:r>
          </a:p>
        </p:txBody>
      </p:sp>
      <p:sp>
        <p:nvSpPr>
          <p:cNvPr id="465925" name="Text Box 5"/>
          <p:cNvSpPr txBox="1">
            <a:spLocks noChangeArrowheads="1"/>
          </p:cNvSpPr>
          <p:nvPr/>
        </p:nvSpPr>
        <p:spPr bwMode="auto">
          <a:xfrm>
            <a:off x="7924800" y="1676401"/>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26" name="Text Box 6"/>
          <p:cNvSpPr txBox="1">
            <a:spLocks noChangeArrowheads="1"/>
          </p:cNvSpPr>
          <p:nvPr/>
        </p:nvSpPr>
        <p:spPr bwMode="auto">
          <a:xfrm>
            <a:off x="7162801" y="1981201"/>
            <a:ext cx="70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ANL</a:t>
            </a:r>
          </a:p>
        </p:txBody>
      </p:sp>
      <p:sp>
        <p:nvSpPr>
          <p:cNvPr id="465927" name="Text Box 7"/>
          <p:cNvSpPr txBox="1">
            <a:spLocks noChangeArrowheads="1"/>
          </p:cNvSpPr>
          <p:nvPr/>
        </p:nvSpPr>
        <p:spPr bwMode="auto">
          <a:xfrm>
            <a:off x="7924800" y="3032126"/>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28" name="Text Box 8"/>
          <p:cNvSpPr txBox="1">
            <a:spLocks noChangeArrowheads="1"/>
          </p:cNvSpPr>
          <p:nvPr/>
        </p:nvSpPr>
        <p:spPr bwMode="auto">
          <a:xfrm>
            <a:off x="7162800" y="3336926"/>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ORL</a:t>
            </a:r>
          </a:p>
        </p:txBody>
      </p:sp>
      <p:sp>
        <p:nvSpPr>
          <p:cNvPr id="465929" name="Text Box 9"/>
          <p:cNvSpPr txBox="1">
            <a:spLocks noChangeArrowheads="1"/>
          </p:cNvSpPr>
          <p:nvPr/>
        </p:nvSpPr>
        <p:spPr bwMode="auto">
          <a:xfrm>
            <a:off x="7924800" y="4311651"/>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30" name="Text Box 10"/>
          <p:cNvSpPr txBox="1">
            <a:spLocks noChangeArrowheads="1"/>
          </p:cNvSpPr>
          <p:nvPr/>
        </p:nvSpPr>
        <p:spPr bwMode="auto">
          <a:xfrm>
            <a:off x="7162800" y="4616451"/>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XRL</a:t>
            </a:r>
          </a:p>
        </p:txBody>
      </p:sp>
      <p:sp>
        <p:nvSpPr>
          <p:cNvPr id="465931" name="Text Box 11"/>
          <p:cNvSpPr txBox="1">
            <a:spLocks noChangeArrowheads="1"/>
          </p:cNvSpPr>
          <p:nvPr/>
        </p:nvSpPr>
        <p:spPr bwMode="auto">
          <a:xfrm>
            <a:off x="7924800" y="553085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32" name="Text Box 12"/>
          <p:cNvSpPr txBox="1">
            <a:spLocks noChangeArrowheads="1"/>
          </p:cNvSpPr>
          <p:nvPr/>
        </p:nvSpPr>
        <p:spPr bwMode="auto">
          <a:xfrm>
            <a:off x="7162801" y="5607051"/>
            <a:ext cx="650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CPL</a:t>
            </a:r>
          </a:p>
        </p:txBody>
      </p:sp>
      <p:sp>
        <p:nvSpPr>
          <p:cNvPr id="465933" name="Text Box 13"/>
          <p:cNvSpPr txBox="1">
            <a:spLocks noChangeArrowheads="1"/>
          </p:cNvSpPr>
          <p:nvPr/>
        </p:nvSpPr>
        <p:spPr bwMode="auto">
          <a:xfrm>
            <a:off x="7943850" y="22860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00001100</a:t>
            </a:r>
          </a:p>
        </p:txBody>
      </p:sp>
      <p:sp>
        <p:nvSpPr>
          <p:cNvPr id="465934" name="Text Box 14"/>
          <p:cNvSpPr txBox="1">
            <a:spLocks noChangeArrowheads="1"/>
          </p:cNvSpPr>
          <p:nvPr/>
        </p:nvSpPr>
        <p:spPr bwMode="auto">
          <a:xfrm>
            <a:off x="7924800" y="3641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10101111</a:t>
            </a:r>
          </a:p>
        </p:txBody>
      </p:sp>
      <p:sp>
        <p:nvSpPr>
          <p:cNvPr id="465935" name="Text Box 15"/>
          <p:cNvSpPr txBox="1">
            <a:spLocks noChangeArrowheads="1"/>
          </p:cNvSpPr>
          <p:nvPr/>
        </p:nvSpPr>
        <p:spPr bwMode="auto">
          <a:xfrm>
            <a:off x="7924800" y="48609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10100011</a:t>
            </a:r>
          </a:p>
        </p:txBody>
      </p:sp>
      <p:sp>
        <p:nvSpPr>
          <p:cNvPr id="465936" name="Text Box 16"/>
          <p:cNvSpPr txBox="1">
            <a:spLocks noChangeArrowheads="1"/>
          </p:cNvSpPr>
          <p:nvPr/>
        </p:nvSpPr>
        <p:spPr bwMode="auto">
          <a:xfrm>
            <a:off x="7924800" y="57753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01010011</a:t>
            </a:r>
          </a:p>
        </p:txBody>
      </p:sp>
    </p:spTree>
    <p:extLst>
      <p:ext uri="{BB962C8B-B14F-4D97-AF65-F5344CB8AC3E}">
        <p14:creationId xmlns:p14="http://schemas.microsoft.com/office/powerpoint/2010/main" val="2686855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5926"/>
                                        </p:tgtEl>
                                        <p:attrNameLst>
                                          <p:attrName>style.visibility</p:attrName>
                                        </p:attrNameLst>
                                      </p:cBhvr>
                                      <p:to>
                                        <p:strVal val="visible"/>
                                      </p:to>
                                    </p:set>
                                    <p:anim calcmode="lin" valueType="num">
                                      <p:cBhvr additive="base">
                                        <p:cTn id="7" dur="500" fill="hold"/>
                                        <p:tgtEl>
                                          <p:spTgt spid="465926"/>
                                        </p:tgtEl>
                                        <p:attrNameLst>
                                          <p:attrName>ppt_x</p:attrName>
                                        </p:attrNameLst>
                                      </p:cBhvr>
                                      <p:tavLst>
                                        <p:tav tm="0">
                                          <p:val>
                                            <p:strVal val="0-#ppt_w/2"/>
                                          </p:val>
                                        </p:tav>
                                        <p:tav tm="100000">
                                          <p:val>
                                            <p:strVal val="#ppt_x"/>
                                          </p:val>
                                        </p:tav>
                                      </p:tavLst>
                                    </p:anim>
                                    <p:anim calcmode="lin" valueType="num">
                                      <p:cBhvr additive="base">
                                        <p:cTn id="8" dur="500" fill="hold"/>
                                        <p:tgtEl>
                                          <p:spTgt spid="4659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5925"/>
                                        </p:tgtEl>
                                        <p:attrNameLst>
                                          <p:attrName>style.visibility</p:attrName>
                                        </p:attrNameLst>
                                      </p:cBhvr>
                                      <p:to>
                                        <p:strVal val="visible"/>
                                      </p:to>
                                    </p:set>
                                    <p:anim calcmode="lin" valueType="num">
                                      <p:cBhvr additive="base">
                                        <p:cTn id="13" dur="500" fill="hold"/>
                                        <p:tgtEl>
                                          <p:spTgt spid="465925"/>
                                        </p:tgtEl>
                                        <p:attrNameLst>
                                          <p:attrName>ppt_x</p:attrName>
                                        </p:attrNameLst>
                                      </p:cBhvr>
                                      <p:tavLst>
                                        <p:tav tm="0">
                                          <p:val>
                                            <p:strVal val="0-#ppt_w/2"/>
                                          </p:val>
                                        </p:tav>
                                        <p:tav tm="100000">
                                          <p:val>
                                            <p:strVal val="#ppt_x"/>
                                          </p:val>
                                        </p:tav>
                                      </p:tavLst>
                                    </p:anim>
                                    <p:anim calcmode="lin" valueType="num">
                                      <p:cBhvr additive="base">
                                        <p:cTn id="14" dur="500" fill="hold"/>
                                        <p:tgtEl>
                                          <p:spTgt spid="4659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5933"/>
                                        </p:tgtEl>
                                        <p:attrNameLst>
                                          <p:attrName>style.visibility</p:attrName>
                                        </p:attrNameLst>
                                      </p:cBhvr>
                                      <p:to>
                                        <p:strVal val="visible"/>
                                      </p:to>
                                    </p:set>
                                    <p:anim calcmode="lin" valueType="num">
                                      <p:cBhvr additive="base">
                                        <p:cTn id="19" dur="500" fill="hold"/>
                                        <p:tgtEl>
                                          <p:spTgt spid="465933"/>
                                        </p:tgtEl>
                                        <p:attrNameLst>
                                          <p:attrName>ppt_x</p:attrName>
                                        </p:attrNameLst>
                                      </p:cBhvr>
                                      <p:tavLst>
                                        <p:tav tm="0">
                                          <p:val>
                                            <p:strVal val="0-#ppt_w/2"/>
                                          </p:val>
                                        </p:tav>
                                        <p:tav tm="100000">
                                          <p:val>
                                            <p:strVal val="#ppt_x"/>
                                          </p:val>
                                        </p:tav>
                                      </p:tavLst>
                                    </p:anim>
                                    <p:anim calcmode="lin" valueType="num">
                                      <p:cBhvr additive="base">
                                        <p:cTn id="20" dur="500" fill="hold"/>
                                        <p:tgtEl>
                                          <p:spTgt spid="46593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5928"/>
                                        </p:tgtEl>
                                        <p:attrNameLst>
                                          <p:attrName>style.visibility</p:attrName>
                                        </p:attrNameLst>
                                      </p:cBhvr>
                                      <p:to>
                                        <p:strVal val="visible"/>
                                      </p:to>
                                    </p:set>
                                    <p:anim calcmode="lin" valueType="num">
                                      <p:cBhvr additive="base">
                                        <p:cTn id="25" dur="500" fill="hold"/>
                                        <p:tgtEl>
                                          <p:spTgt spid="465928"/>
                                        </p:tgtEl>
                                        <p:attrNameLst>
                                          <p:attrName>ppt_x</p:attrName>
                                        </p:attrNameLst>
                                      </p:cBhvr>
                                      <p:tavLst>
                                        <p:tav tm="0">
                                          <p:val>
                                            <p:strVal val="0-#ppt_w/2"/>
                                          </p:val>
                                        </p:tav>
                                        <p:tav tm="100000">
                                          <p:val>
                                            <p:strVal val="#ppt_x"/>
                                          </p:val>
                                        </p:tav>
                                      </p:tavLst>
                                    </p:anim>
                                    <p:anim calcmode="lin" valueType="num">
                                      <p:cBhvr additive="base">
                                        <p:cTn id="26" dur="500" fill="hold"/>
                                        <p:tgtEl>
                                          <p:spTgt spid="4659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5927"/>
                                        </p:tgtEl>
                                        <p:attrNameLst>
                                          <p:attrName>style.visibility</p:attrName>
                                        </p:attrNameLst>
                                      </p:cBhvr>
                                      <p:to>
                                        <p:strVal val="visible"/>
                                      </p:to>
                                    </p:set>
                                    <p:anim calcmode="lin" valueType="num">
                                      <p:cBhvr additive="base">
                                        <p:cTn id="31" dur="500" fill="hold"/>
                                        <p:tgtEl>
                                          <p:spTgt spid="465927"/>
                                        </p:tgtEl>
                                        <p:attrNameLst>
                                          <p:attrName>ppt_x</p:attrName>
                                        </p:attrNameLst>
                                      </p:cBhvr>
                                      <p:tavLst>
                                        <p:tav tm="0">
                                          <p:val>
                                            <p:strVal val="0-#ppt_w/2"/>
                                          </p:val>
                                        </p:tav>
                                        <p:tav tm="100000">
                                          <p:val>
                                            <p:strVal val="#ppt_x"/>
                                          </p:val>
                                        </p:tav>
                                      </p:tavLst>
                                    </p:anim>
                                    <p:anim calcmode="lin" valueType="num">
                                      <p:cBhvr additive="base">
                                        <p:cTn id="32" dur="500" fill="hold"/>
                                        <p:tgtEl>
                                          <p:spTgt spid="46592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5934"/>
                                        </p:tgtEl>
                                        <p:attrNameLst>
                                          <p:attrName>style.visibility</p:attrName>
                                        </p:attrNameLst>
                                      </p:cBhvr>
                                      <p:to>
                                        <p:strVal val="visible"/>
                                      </p:to>
                                    </p:set>
                                    <p:anim calcmode="lin" valueType="num">
                                      <p:cBhvr additive="base">
                                        <p:cTn id="37" dur="500" fill="hold"/>
                                        <p:tgtEl>
                                          <p:spTgt spid="465934"/>
                                        </p:tgtEl>
                                        <p:attrNameLst>
                                          <p:attrName>ppt_x</p:attrName>
                                        </p:attrNameLst>
                                      </p:cBhvr>
                                      <p:tavLst>
                                        <p:tav tm="0">
                                          <p:val>
                                            <p:strVal val="0-#ppt_w/2"/>
                                          </p:val>
                                        </p:tav>
                                        <p:tav tm="100000">
                                          <p:val>
                                            <p:strVal val="#ppt_x"/>
                                          </p:val>
                                        </p:tav>
                                      </p:tavLst>
                                    </p:anim>
                                    <p:anim calcmode="lin" valueType="num">
                                      <p:cBhvr additive="base">
                                        <p:cTn id="38" dur="500" fill="hold"/>
                                        <p:tgtEl>
                                          <p:spTgt spid="46593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65930"/>
                                        </p:tgtEl>
                                        <p:attrNameLst>
                                          <p:attrName>style.visibility</p:attrName>
                                        </p:attrNameLst>
                                      </p:cBhvr>
                                      <p:to>
                                        <p:strVal val="visible"/>
                                      </p:to>
                                    </p:set>
                                    <p:anim calcmode="lin" valueType="num">
                                      <p:cBhvr additive="base">
                                        <p:cTn id="43" dur="500" fill="hold"/>
                                        <p:tgtEl>
                                          <p:spTgt spid="465930"/>
                                        </p:tgtEl>
                                        <p:attrNameLst>
                                          <p:attrName>ppt_x</p:attrName>
                                        </p:attrNameLst>
                                      </p:cBhvr>
                                      <p:tavLst>
                                        <p:tav tm="0">
                                          <p:val>
                                            <p:strVal val="0-#ppt_w/2"/>
                                          </p:val>
                                        </p:tav>
                                        <p:tav tm="100000">
                                          <p:val>
                                            <p:strVal val="#ppt_x"/>
                                          </p:val>
                                        </p:tav>
                                      </p:tavLst>
                                    </p:anim>
                                    <p:anim calcmode="lin" valueType="num">
                                      <p:cBhvr additive="base">
                                        <p:cTn id="44" dur="500" fill="hold"/>
                                        <p:tgtEl>
                                          <p:spTgt spid="46593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65929"/>
                                        </p:tgtEl>
                                        <p:attrNameLst>
                                          <p:attrName>style.visibility</p:attrName>
                                        </p:attrNameLst>
                                      </p:cBhvr>
                                      <p:to>
                                        <p:strVal val="visible"/>
                                      </p:to>
                                    </p:set>
                                    <p:anim calcmode="lin" valueType="num">
                                      <p:cBhvr additive="base">
                                        <p:cTn id="49" dur="500" fill="hold"/>
                                        <p:tgtEl>
                                          <p:spTgt spid="465929"/>
                                        </p:tgtEl>
                                        <p:attrNameLst>
                                          <p:attrName>ppt_x</p:attrName>
                                        </p:attrNameLst>
                                      </p:cBhvr>
                                      <p:tavLst>
                                        <p:tav tm="0">
                                          <p:val>
                                            <p:strVal val="0-#ppt_w/2"/>
                                          </p:val>
                                        </p:tav>
                                        <p:tav tm="100000">
                                          <p:val>
                                            <p:strVal val="#ppt_x"/>
                                          </p:val>
                                        </p:tav>
                                      </p:tavLst>
                                    </p:anim>
                                    <p:anim calcmode="lin" valueType="num">
                                      <p:cBhvr additive="base">
                                        <p:cTn id="50" dur="500" fill="hold"/>
                                        <p:tgtEl>
                                          <p:spTgt spid="46592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65935"/>
                                        </p:tgtEl>
                                        <p:attrNameLst>
                                          <p:attrName>style.visibility</p:attrName>
                                        </p:attrNameLst>
                                      </p:cBhvr>
                                      <p:to>
                                        <p:strVal val="visible"/>
                                      </p:to>
                                    </p:set>
                                    <p:anim calcmode="lin" valueType="num">
                                      <p:cBhvr additive="base">
                                        <p:cTn id="55" dur="500" fill="hold"/>
                                        <p:tgtEl>
                                          <p:spTgt spid="465935"/>
                                        </p:tgtEl>
                                        <p:attrNameLst>
                                          <p:attrName>ppt_x</p:attrName>
                                        </p:attrNameLst>
                                      </p:cBhvr>
                                      <p:tavLst>
                                        <p:tav tm="0">
                                          <p:val>
                                            <p:strVal val="0-#ppt_w/2"/>
                                          </p:val>
                                        </p:tav>
                                        <p:tav tm="100000">
                                          <p:val>
                                            <p:strVal val="#ppt_x"/>
                                          </p:val>
                                        </p:tav>
                                      </p:tavLst>
                                    </p:anim>
                                    <p:anim calcmode="lin" valueType="num">
                                      <p:cBhvr additive="base">
                                        <p:cTn id="56" dur="500" fill="hold"/>
                                        <p:tgtEl>
                                          <p:spTgt spid="46593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65932"/>
                                        </p:tgtEl>
                                        <p:attrNameLst>
                                          <p:attrName>style.visibility</p:attrName>
                                        </p:attrNameLst>
                                      </p:cBhvr>
                                      <p:to>
                                        <p:strVal val="visible"/>
                                      </p:to>
                                    </p:set>
                                    <p:anim calcmode="lin" valueType="num">
                                      <p:cBhvr additive="base">
                                        <p:cTn id="61" dur="500" fill="hold"/>
                                        <p:tgtEl>
                                          <p:spTgt spid="465932"/>
                                        </p:tgtEl>
                                        <p:attrNameLst>
                                          <p:attrName>ppt_x</p:attrName>
                                        </p:attrNameLst>
                                      </p:cBhvr>
                                      <p:tavLst>
                                        <p:tav tm="0">
                                          <p:val>
                                            <p:strVal val="0-#ppt_w/2"/>
                                          </p:val>
                                        </p:tav>
                                        <p:tav tm="100000">
                                          <p:val>
                                            <p:strVal val="#ppt_x"/>
                                          </p:val>
                                        </p:tav>
                                      </p:tavLst>
                                    </p:anim>
                                    <p:anim calcmode="lin" valueType="num">
                                      <p:cBhvr additive="base">
                                        <p:cTn id="62" dur="500" fill="hold"/>
                                        <p:tgtEl>
                                          <p:spTgt spid="4659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65931"/>
                                        </p:tgtEl>
                                        <p:attrNameLst>
                                          <p:attrName>style.visibility</p:attrName>
                                        </p:attrNameLst>
                                      </p:cBhvr>
                                      <p:to>
                                        <p:strVal val="visible"/>
                                      </p:to>
                                    </p:set>
                                    <p:anim calcmode="lin" valueType="num">
                                      <p:cBhvr additive="base">
                                        <p:cTn id="67" dur="500" fill="hold"/>
                                        <p:tgtEl>
                                          <p:spTgt spid="465931"/>
                                        </p:tgtEl>
                                        <p:attrNameLst>
                                          <p:attrName>ppt_x</p:attrName>
                                        </p:attrNameLst>
                                      </p:cBhvr>
                                      <p:tavLst>
                                        <p:tav tm="0">
                                          <p:val>
                                            <p:strVal val="0-#ppt_w/2"/>
                                          </p:val>
                                        </p:tav>
                                        <p:tav tm="100000">
                                          <p:val>
                                            <p:strVal val="#ppt_x"/>
                                          </p:val>
                                        </p:tav>
                                      </p:tavLst>
                                    </p:anim>
                                    <p:anim calcmode="lin" valueType="num">
                                      <p:cBhvr additive="base">
                                        <p:cTn id="68" dur="500" fill="hold"/>
                                        <p:tgtEl>
                                          <p:spTgt spid="46593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65936"/>
                                        </p:tgtEl>
                                        <p:attrNameLst>
                                          <p:attrName>style.visibility</p:attrName>
                                        </p:attrNameLst>
                                      </p:cBhvr>
                                      <p:to>
                                        <p:strVal val="visible"/>
                                      </p:to>
                                    </p:set>
                                    <p:anim calcmode="lin" valueType="num">
                                      <p:cBhvr additive="base">
                                        <p:cTn id="73" dur="500" fill="hold"/>
                                        <p:tgtEl>
                                          <p:spTgt spid="465936"/>
                                        </p:tgtEl>
                                        <p:attrNameLst>
                                          <p:attrName>ppt_x</p:attrName>
                                        </p:attrNameLst>
                                      </p:cBhvr>
                                      <p:tavLst>
                                        <p:tav tm="0">
                                          <p:val>
                                            <p:strVal val="0-#ppt_w/2"/>
                                          </p:val>
                                        </p:tav>
                                        <p:tav tm="100000">
                                          <p:val>
                                            <p:strVal val="#ppt_x"/>
                                          </p:val>
                                        </p:tav>
                                      </p:tavLst>
                                    </p:anim>
                                    <p:anim calcmode="lin" valueType="num">
                                      <p:cBhvr additive="base">
                                        <p:cTn id="74" dur="500" fill="hold"/>
                                        <p:tgtEl>
                                          <p:spTgt spid="465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utoUpdateAnimBg="0"/>
      <p:bldP spid="465926" grpId="0" autoUpdateAnimBg="0"/>
      <p:bldP spid="465927" grpId="0" autoUpdateAnimBg="0"/>
      <p:bldP spid="465928" grpId="0" autoUpdateAnimBg="0"/>
      <p:bldP spid="465929" grpId="0" autoUpdateAnimBg="0"/>
      <p:bldP spid="465930" grpId="0" autoUpdateAnimBg="0"/>
      <p:bldP spid="465931" grpId="0" autoUpdateAnimBg="0"/>
      <p:bldP spid="465932" grpId="0" autoUpdateAnimBg="0"/>
      <p:bldP spid="465933" grpId="0" autoUpdateAnimBg="0"/>
      <p:bldP spid="465934" grpId="0" autoUpdateAnimBg="0"/>
      <p:bldP spid="465935" grpId="0" autoUpdateAnimBg="0"/>
      <p:bldP spid="46593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Address Modes with Logic</a:t>
            </a:r>
          </a:p>
        </p:txBody>
      </p:sp>
      <p:sp>
        <p:nvSpPr>
          <p:cNvPr id="96259" name="Rectangle 3"/>
          <p:cNvSpPr>
            <a:spLocks noGrp="1" noChangeArrowheads="1"/>
          </p:cNvSpPr>
          <p:nvPr>
            <p:ph type="body" idx="1"/>
          </p:nvPr>
        </p:nvSpPr>
        <p:spPr>
          <a:xfrm>
            <a:off x="5715000" y="1676400"/>
            <a:ext cx="4495800" cy="4419600"/>
          </a:xfrm>
        </p:spPr>
        <p:txBody>
          <a:bodyPr/>
          <a:lstStyle/>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 byte</a:t>
            </a:r>
            <a:r>
              <a:rPr lang="en-US" altLang="en-US" sz="2000">
                <a:latin typeface="Courier New" panose="02070309020205020404" pitchFamily="49" charset="0"/>
                <a:cs typeface="Courier New" panose="02070309020205020404" pitchFamily="49" charset="0"/>
              </a:rPr>
              <a:t>		</a:t>
            </a:r>
          </a:p>
          <a:p>
            <a:pPr eaLnBrk="1" hangingPunct="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direct, reg. indirect, reg, immediate</a:t>
            </a:r>
          </a:p>
          <a:p>
            <a:pPr eaLnBrk="1" hangingPunct="1">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a</a:t>
            </a:r>
          </a:p>
          <a:p>
            <a:pPr eaLnBrk="1" hangingPunct="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direct</a:t>
            </a:r>
          </a:p>
          <a:p>
            <a:pPr eaLnBrk="1" hangingPunct="1">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#constant</a:t>
            </a:r>
          </a:p>
          <a:p>
            <a:pPr eaLnBrk="1" hangingPunct="1">
              <a:buFont typeface="Wingdings" panose="05000000000000000000" pitchFamily="2" charset="2"/>
              <a:buNone/>
            </a:pPr>
            <a:endParaRPr lang="en-US" altLang="en-US" sz="32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a:t>
            </a:r>
            <a:r>
              <a:rPr lang="en-US" altLang="en-US" sz="2000">
                <a:latin typeface="Courier New" panose="02070309020205020404" pitchFamily="49" charset="0"/>
                <a:cs typeface="Courier New" panose="02070309020205020404" pitchFamily="49" charset="0"/>
              </a:rPr>
              <a:t>       ex:   cpl a</a:t>
            </a:r>
          </a:p>
        </p:txBody>
      </p:sp>
      <p:sp>
        <p:nvSpPr>
          <p:cNvPr id="96260" name="Rectangle 4"/>
          <p:cNvSpPr>
            <a:spLocks noChangeArrowheads="1"/>
          </p:cNvSpPr>
          <p:nvPr/>
        </p:nvSpPr>
        <p:spPr bwMode="auto">
          <a:xfrm>
            <a:off x="2209800" y="1676400"/>
            <a:ext cx="2971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ANL – AND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ORL – OR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XRL – eXclusive oR</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CPL – Complement</a:t>
            </a:r>
            <a:r>
              <a:rPr kumimoji="0" lang="en-US"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96261" name="Line 5"/>
          <p:cNvSpPr>
            <a:spLocks noChangeShapeType="1"/>
          </p:cNvSpPr>
          <p:nvPr/>
        </p:nvSpPr>
        <p:spPr bwMode="auto">
          <a:xfrm flipV="1">
            <a:off x="6477000" y="20574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2" name="Line 6"/>
          <p:cNvSpPr>
            <a:spLocks noChangeShapeType="1"/>
          </p:cNvSpPr>
          <p:nvPr/>
        </p:nvSpPr>
        <p:spPr bwMode="auto">
          <a:xfrm flipV="1">
            <a:off x="6096000" y="3276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3" name="Line 7"/>
          <p:cNvSpPr>
            <a:spLocks noChangeShapeType="1"/>
          </p:cNvSpPr>
          <p:nvPr/>
        </p:nvSpPr>
        <p:spPr bwMode="auto">
          <a:xfrm>
            <a:off x="2286000" y="4724400"/>
            <a:ext cx="746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4" name="Rectangle 8"/>
          <p:cNvSpPr>
            <a:spLocks noChangeArrowheads="1"/>
          </p:cNvSpPr>
          <p:nvPr/>
        </p:nvSpPr>
        <p:spPr bwMode="auto">
          <a:xfrm>
            <a:off x="2057400" y="1600200"/>
            <a:ext cx="3048000"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5" name="Rectangle 9"/>
          <p:cNvSpPr>
            <a:spLocks noChangeArrowheads="1"/>
          </p:cNvSpPr>
          <p:nvPr/>
        </p:nvSpPr>
        <p:spPr bwMode="auto">
          <a:xfrm>
            <a:off x="2057400" y="5105400"/>
            <a:ext cx="30480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35334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1981200" y="274639"/>
            <a:ext cx="8229600"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Uses of Logic Instructions</a:t>
            </a:r>
          </a:p>
        </p:txBody>
      </p:sp>
      <p:sp>
        <p:nvSpPr>
          <p:cNvPr id="97283" name="Rectangle 3"/>
          <p:cNvSpPr>
            <a:spLocks noGrp="1" noChangeArrowheads="1"/>
          </p:cNvSpPr>
          <p:nvPr>
            <p:ph type="body" idx="1"/>
          </p:nvPr>
        </p:nvSpPr>
        <p:spPr>
          <a:xfrm>
            <a:off x="1919288" y="1600200"/>
            <a:ext cx="8367712" cy="4419600"/>
          </a:xfrm>
        </p:spPr>
        <p:txBody>
          <a:bodyPr/>
          <a:lstStyle/>
          <a:p>
            <a:pPr eaLnBrk="1" hangingPunct="1"/>
            <a:r>
              <a:rPr lang="en-US" altLang="en-US" sz="2400"/>
              <a:t>Force individual bits low, without affecting other bits.</a:t>
            </a:r>
          </a:p>
          <a:p>
            <a:pPr eaLnBrk="1" hangingPunct="1">
              <a:buFont typeface="Wingdings" panose="05000000000000000000" pitchFamily="2" charset="2"/>
              <a:buNone/>
            </a:pPr>
            <a:r>
              <a:rPr lang="en-US" altLang="en-US" sz="2400"/>
              <a:t>	</a:t>
            </a:r>
            <a:r>
              <a:rPr lang="en-US" altLang="en-US" sz="2400" b="1">
                <a:latin typeface="Courier New" panose="02070309020205020404" pitchFamily="49" charset="0"/>
              </a:rPr>
              <a:t>anl</a:t>
            </a:r>
            <a:r>
              <a:rPr lang="en-US" altLang="en-US" sz="2000" b="1">
                <a:latin typeface="Courier New" panose="02070309020205020404" pitchFamily="49" charset="0"/>
              </a:rPr>
              <a:t> PSW, #0xE7</a:t>
            </a:r>
            <a:r>
              <a:rPr lang="en-US" altLang="en-US" sz="2000">
                <a:latin typeface="Courier New" panose="02070309020205020404" pitchFamily="49" charset="0"/>
              </a:rPr>
              <a:t>		;PSW AND 11100111</a:t>
            </a:r>
            <a:endParaRPr lang="en-US" altLang="en-US" sz="2000"/>
          </a:p>
          <a:p>
            <a:pPr eaLnBrk="1" hangingPunct="1"/>
            <a:endParaRPr lang="en-US" altLang="en-US" sz="2000"/>
          </a:p>
          <a:p>
            <a:pPr eaLnBrk="1" hangingPunct="1"/>
            <a:r>
              <a:rPr lang="en-US" altLang="en-US" sz="2400"/>
              <a:t>Force individual bits high.</a:t>
            </a:r>
          </a:p>
          <a:p>
            <a:pPr eaLnBrk="1" hangingPunct="1">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orl PSW, #0x18</a:t>
            </a:r>
            <a:r>
              <a:rPr lang="en-US" altLang="en-US" sz="2000">
                <a:latin typeface="Courier New" panose="02070309020205020404" pitchFamily="49" charset="0"/>
              </a:rPr>
              <a:t>		;PSW OR 00011000</a:t>
            </a:r>
            <a:endParaRPr lang="en-US" altLang="en-US" sz="2400"/>
          </a:p>
          <a:p>
            <a:pPr eaLnBrk="1" hangingPunct="1"/>
            <a:endParaRPr lang="en-US" altLang="en-US" sz="2400"/>
          </a:p>
          <a:p>
            <a:pPr eaLnBrk="1" hangingPunct="1"/>
            <a:r>
              <a:rPr lang="en-US" altLang="en-US" sz="2400"/>
              <a:t>Complement individual bits</a:t>
            </a:r>
          </a:p>
          <a:p>
            <a:pPr eaLnBrk="1" hangingPunct="1">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xrl P1, #0x40</a:t>
            </a:r>
            <a:r>
              <a:rPr lang="en-US" altLang="en-US" sz="2000">
                <a:latin typeface="Courier New" panose="02070309020205020404" pitchFamily="49" charset="0"/>
              </a:rPr>
              <a:t>			;P1 XRL 01000000</a:t>
            </a:r>
          </a:p>
        </p:txBody>
      </p:sp>
    </p:spTree>
    <p:extLst>
      <p:ext uri="{BB962C8B-B14F-4D97-AF65-F5344CB8AC3E}">
        <p14:creationId xmlns:p14="http://schemas.microsoft.com/office/powerpoint/2010/main" val="29538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Other Logic Instructions</a:t>
            </a:r>
          </a:p>
        </p:txBody>
      </p:sp>
      <p:sp>
        <p:nvSpPr>
          <p:cNvPr id="9830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CLR</a:t>
            </a:r>
            <a:r>
              <a:rPr lang="en-US" altLang="en-US">
                <a:latin typeface="Courier New" panose="02070309020205020404" pitchFamily="49" charset="0"/>
                <a:cs typeface="Courier New" panose="02070309020205020404" pitchFamily="49" charset="0"/>
              </a:rPr>
              <a:t>  - clear</a:t>
            </a:r>
          </a:p>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RL</a:t>
            </a:r>
            <a:r>
              <a:rPr lang="en-US" altLang="en-US">
                <a:latin typeface="Courier New" panose="02070309020205020404" pitchFamily="49" charset="0"/>
                <a:cs typeface="Courier New" panose="02070309020205020404" pitchFamily="49" charset="0"/>
              </a:rPr>
              <a:t>   – rotate left</a:t>
            </a:r>
          </a:p>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RLC</a:t>
            </a:r>
            <a:r>
              <a:rPr lang="en-US" altLang="en-US">
                <a:latin typeface="Courier New" panose="02070309020205020404" pitchFamily="49" charset="0"/>
                <a:cs typeface="Courier New" panose="02070309020205020404" pitchFamily="49" charset="0"/>
              </a:rPr>
              <a:t>  – rotate left through Carry</a:t>
            </a:r>
          </a:p>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RR</a:t>
            </a:r>
            <a:r>
              <a:rPr lang="en-US" altLang="en-US">
                <a:latin typeface="Courier New" panose="02070309020205020404" pitchFamily="49" charset="0"/>
                <a:cs typeface="Courier New" panose="02070309020205020404" pitchFamily="49" charset="0"/>
              </a:rPr>
              <a:t>   – rotate right</a:t>
            </a:r>
          </a:p>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RRC</a:t>
            </a:r>
            <a:r>
              <a:rPr lang="en-US" altLang="en-US">
                <a:latin typeface="Courier New" panose="02070309020205020404" pitchFamily="49" charset="0"/>
                <a:cs typeface="Courier New" panose="02070309020205020404" pitchFamily="49" charset="0"/>
              </a:rPr>
              <a:t>  – rotate right through Carry</a:t>
            </a:r>
          </a:p>
          <a:p>
            <a:pPr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SWAP</a:t>
            </a:r>
            <a:r>
              <a:rPr lang="en-US" altLang="en-US">
                <a:latin typeface="Courier New" panose="02070309020205020404" pitchFamily="49" charset="0"/>
                <a:cs typeface="Courier New" panose="02070309020205020404" pitchFamily="49" charset="0"/>
              </a:rPr>
              <a:t> – swap accumulator nibbles</a:t>
            </a:r>
          </a:p>
        </p:txBody>
      </p:sp>
    </p:spTree>
    <p:extLst>
      <p:ext uri="{BB962C8B-B14F-4D97-AF65-F5344CB8AC3E}">
        <p14:creationId xmlns:p14="http://schemas.microsoft.com/office/powerpoint/2010/main" val="1004404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CLR ( </a:t>
            </a:r>
            <a:r>
              <a:rPr lang="en-US" altLang="en-US" sz="3600">
                <a:solidFill>
                  <a:schemeClr val="accent2"/>
                </a:solidFill>
                <a:latin typeface="Comic Sans MS" panose="030F0702030302020204" pitchFamily="66" charset="0"/>
              </a:rPr>
              <a:t>Set all bits to 0</a:t>
            </a:r>
            <a:r>
              <a:rPr lang="en-US" altLang="en-US" sz="4000">
                <a:solidFill>
                  <a:schemeClr val="accent2"/>
                </a:solidFill>
                <a:latin typeface="Comic Sans MS" panose="030F0702030302020204" pitchFamily="66" charset="0"/>
              </a:rPr>
              <a:t>)</a:t>
            </a:r>
          </a:p>
        </p:txBody>
      </p:sp>
      <p:sp>
        <p:nvSpPr>
          <p:cNvPr id="99331"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a:t>CLR A</a:t>
            </a:r>
          </a:p>
          <a:p>
            <a:pPr eaLnBrk="1" hangingPunct="1">
              <a:buFont typeface="Wingdings" panose="05000000000000000000" pitchFamily="2" charset="2"/>
              <a:buNone/>
            </a:pPr>
            <a:r>
              <a:rPr lang="en-US" altLang="en-US"/>
              <a:t>CLR byte		(direct mode)</a:t>
            </a:r>
          </a:p>
          <a:p>
            <a:pPr eaLnBrk="1" hangingPunct="1">
              <a:buFont typeface="Wingdings" panose="05000000000000000000" pitchFamily="2" charset="2"/>
              <a:buNone/>
            </a:pPr>
            <a:r>
              <a:rPr lang="en-US" altLang="en-US"/>
              <a:t>CLR Ri		(register mode)</a:t>
            </a:r>
          </a:p>
          <a:p>
            <a:pPr eaLnBrk="1" hangingPunct="1">
              <a:buFont typeface="Wingdings" panose="05000000000000000000" pitchFamily="2" charset="2"/>
              <a:buNone/>
            </a:pPr>
            <a:r>
              <a:rPr lang="en-US" altLang="en-US"/>
              <a:t>CLR @Ri		(register indirect mode)</a:t>
            </a:r>
          </a:p>
        </p:txBody>
      </p:sp>
    </p:spTree>
    <p:extLst>
      <p:ext uri="{BB962C8B-B14F-4D97-AF65-F5344CB8AC3E}">
        <p14:creationId xmlns:p14="http://schemas.microsoft.com/office/powerpoint/2010/main" val="13208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chemeClr val="accent2"/>
                </a:solidFill>
                <a:latin typeface="Comic Sans MS" panose="030F0702030302020204" pitchFamily="66" charset="0"/>
              </a:rPr>
              <a:t>Rotate</a:t>
            </a:r>
          </a:p>
        </p:txBody>
      </p:sp>
      <p:sp>
        <p:nvSpPr>
          <p:cNvPr id="100355" name="Rectangle 3"/>
          <p:cNvSpPr>
            <a:spLocks noGrp="1" noChangeArrowheads="1"/>
          </p:cNvSpPr>
          <p:nvPr>
            <p:ph type="body" idx="1"/>
          </p:nvPr>
        </p:nvSpPr>
        <p:spPr>
          <a:xfrm>
            <a:off x="2135188" y="1052513"/>
            <a:ext cx="7772400" cy="5122862"/>
          </a:xfrm>
        </p:spPr>
        <p:txBody>
          <a:bodyPr/>
          <a:lstStyle/>
          <a:p>
            <a:pPr eaLnBrk="1" hangingPunct="1"/>
            <a:r>
              <a:rPr lang="en-US" altLang="en-US" dirty="0"/>
              <a:t>Rotate instructions operate </a:t>
            </a:r>
            <a:r>
              <a:rPr lang="en-US" altLang="en-US" dirty="0">
                <a:solidFill>
                  <a:srgbClr val="FF3300"/>
                </a:solidFill>
              </a:rPr>
              <a:t>only</a:t>
            </a:r>
            <a:r>
              <a:rPr lang="en-US" altLang="en-US" dirty="0"/>
              <a:t> on </a:t>
            </a:r>
            <a:r>
              <a:rPr lang="en-US" altLang="en-US" sz="3200" b="1" dirty="0"/>
              <a:t>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b="1" dirty="0">
                <a:solidFill>
                  <a:schemeClr val="accent2"/>
                </a:solidFill>
                <a:latin typeface="Courier New" panose="02070309020205020404" pitchFamily="49" charset="0"/>
                <a:cs typeface="Courier New" panose="02070309020205020404" pitchFamily="49" charset="0"/>
              </a:rPr>
              <a:t>RL 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sz="2400" b="1" dirty="0" err="1">
                <a:latin typeface="Courier New" panose="02070309020205020404" pitchFamily="49" charset="0"/>
              </a:rPr>
              <a:t>Mov</a:t>
            </a:r>
            <a:r>
              <a:rPr lang="en-US" altLang="en-US" sz="2400" b="1" dirty="0">
                <a:latin typeface="Courier New" panose="02070309020205020404" pitchFamily="49" charset="0"/>
              </a:rPr>
              <a:t> a,#0xF0</a:t>
            </a:r>
            <a:r>
              <a:rPr lang="en-US" altLang="en-US" sz="2400" dirty="0">
                <a:latin typeface="Courier New" panose="02070309020205020404" pitchFamily="49" charset="0"/>
              </a:rPr>
              <a:t>	; a</a:t>
            </a:r>
            <a:r>
              <a:rPr lang="en-US" altLang="en-US" sz="20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11110000</a:t>
            </a:r>
            <a:endParaRPr lang="en-US" altLang="en-US" sz="2400" dirty="0">
              <a:latin typeface="Courier New" panose="02070309020205020404" pitchFamily="49" charset="0"/>
            </a:endParaRPr>
          </a:p>
          <a:p>
            <a:pPr eaLnBrk="1" hangingPunct="1">
              <a:buFont typeface="Wingdings" panose="05000000000000000000" pitchFamily="2" charset="2"/>
              <a:buNone/>
            </a:pPr>
            <a:r>
              <a:rPr lang="en-US" altLang="en-US" sz="2400" b="1" dirty="0">
                <a:latin typeface="Courier New" panose="02070309020205020404" pitchFamily="49" charset="0"/>
              </a:rPr>
              <a:t>RL a</a:t>
            </a:r>
            <a:r>
              <a:rPr lang="en-US" altLang="en-US" sz="2400" dirty="0">
                <a:latin typeface="Courier New" panose="02070309020205020404" pitchFamily="49" charset="0"/>
              </a:rPr>
              <a:t>			; a</a:t>
            </a:r>
            <a:r>
              <a:rPr lang="en-US" altLang="en-US" sz="20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11100001</a:t>
            </a:r>
          </a:p>
          <a:p>
            <a:pPr eaLnBrk="1" hangingPunct="1">
              <a:buFont typeface="Wingdings" panose="05000000000000000000" pitchFamily="2" charset="2"/>
              <a:buNone/>
            </a:pPr>
            <a:endParaRPr lang="en-US" altLang="en-US" dirty="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endParaRPr lang="en-US" altLang="en-US" sz="1800" dirty="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r>
              <a:rPr lang="en-US" altLang="en-US" b="1" dirty="0">
                <a:solidFill>
                  <a:schemeClr val="accent2"/>
                </a:solidFill>
                <a:latin typeface="Courier New" panose="02070309020205020404" pitchFamily="49" charset="0"/>
                <a:cs typeface="Courier New" panose="02070309020205020404" pitchFamily="49" charset="0"/>
              </a:rPr>
              <a:t>RR 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sz="2400" b="1" dirty="0" err="1">
                <a:latin typeface="Courier New" panose="02070309020205020404" pitchFamily="49" charset="0"/>
              </a:rPr>
              <a:t>Mov</a:t>
            </a:r>
            <a:r>
              <a:rPr lang="en-US" altLang="en-US" sz="2400" b="1" dirty="0">
                <a:latin typeface="Courier New" panose="02070309020205020404" pitchFamily="49" charset="0"/>
              </a:rPr>
              <a:t> a,#0xF0</a:t>
            </a:r>
            <a:r>
              <a:rPr lang="en-US" altLang="en-US" sz="2400" dirty="0">
                <a:latin typeface="Courier New" panose="02070309020205020404" pitchFamily="49" charset="0"/>
              </a:rPr>
              <a:t>	; a</a:t>
            </a:r>
            <a:r>
              <a:rPr lang="en-US" altLang="en-US" sz="18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11110000</a:t>
            </a:r>
            <a:endParaRPr lang="en-US" altLang="en-US" sz="2400" dirty="0">
              <a:latin typeface="Courier New" panose="02070309020205020404" pitchFamily="49" charset="0"/>
            </a:endParaRPr>
          </a:p>
          <a:p>
            <a:pPr eaLnBrk="1" hangingPunct="1">
              <a:buFont typeface="Wingdings" panose="05000000000000000000" pitchFamily="2" charset="2"/>
              <a:buNone/>
            </a:pPr>
            <a:r>
              <a:rPr lang="en-US" altLang="en-US" sz="2400" b="1" dirty="0">
                <a:latin typeface="Courier New" panose="02070309020205020404" pitchFamily="49" charset="0"/>
              </a:rPr>
              <a:t>RR a</a:t>
            </a:r>
            <a:r>
              <a:rPr lang="en-US" altLang="en-US" sz="2400" dirty="0">
                <a:latin typeface="Courier New" panose="02070309020205020404" pitchFamily="49" charset="0"/>
              </a:rPr>
              <a:t>			; a</a:t>
            </a:r>
            <a:r>
              <a:rPr lang="en-US" altLang="en-US" sz="18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01111000</a:t>
            </a:r>
            <a:endParaRPr lang="en-US" altLang="en-US" sz="2400" dirty="0">
              <a:latin typeface="Courier New" panose="02070309020205020404" pitchFamily="49" charset="0"/>
            </a:endParaRPr>
          </a:p>
        </p:txBody>
      </p:sp>
      <p:grpSp>
        <p:nvGrpSpPr>
          <p:cNvPr id="100356" name="Group 29"/>
          <p:cNvGrpSpPr>
            <a:grpSpLocks/>
          </p:cNvGrpSpPr>
          <p:nvPr/>
        </p:nvGrpSpPr>
        <p:grpSpPr bwMode="auto">
          <a:xfrm>
            <a:off x="4953000" y="1951038"/>
            <a:ext cx="2438400" cy="685800"/>
            <a:chOff x="2160" y="1229"/>
            <a:chExt cx="1536" cy="432"/>
          </a:xfrm>
        </p:grpSpPr>
        <p:sp>
          <p:nvSpPr>
            <p:cNvPr id="100370" name="Rectangle 4"/>
            <p:cNvSpPr>
              <a:spLocks noChangeArrowheads="1"/>
            </p:cNvSpPr>
            <p:nvPr/>
          </p:nvSpPr>
          <p:spPr bwMode="auto">
            <a:xfrm>
              <a:off x="216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1" name="Rectangle 5"/>
            <p:cNvSpPr>
              <a:spLocks noChangeArrowheads="1"/>
            </p:cNvSpPr>
            <p:nvPr/>
          </p:nvSpPr>
          <p:spPr bwMode="auto">
            <a:xfrm>
              <a:off x="235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2" name="Rectangle 6"/>
            <p:cNvSpPr>
              <a:spLocks noChangeArrowheads="1"/>
            </p:cNvSpPr>
            <p:nvPr/>
          </p:nvSpPr>
          <p:spPr bwMode="auto">
            <a:xfrm>
              <a:off x="254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3" name="Rectangle 7"/>
            <p:cNvSpPr>
              <a:spLocks noChangeArrowheads="1"/>
            </p:cNvSpPr>
            <p:nvPr/>
          </p:nvSpPr>
          <p:spPr bwMode="auto">
            <a:xfrm>
              <a:off x="2736"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4" name="Rectangle 8"/>
            <p:cNvSpPr>
              <a:spLocks noChangeArrowheads="1"/>
            </p:cNvSpPr>
            <p:nvPr/>
          </p:nvSpPr>
          <p:spPr bwMode="auto">
            <a:xfrm>
              <a:off x="2928"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5" name="Rectangle 9"/>
            <p:cNvSpPr>
              <a:spLocks noChangeArrowheads="1"/>
            </p:cNvSpPr>
            <p:nvPr/>
          </p:nvSpPr>
          <p:spPr bwMode="auto">
            <a:xfrm>
              <a:off x="312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6" name="Rectangle 10"/>
            <p:cNvSpPr>
              <a:spLocks noChangeArrowheads="1"/>
            </p:cNvSpPr>
            <p:nvPr/>
          </p:nvSpPr>
          <p:spPr bwMode="auto">
            <a:xfrm>
              <a:off x="331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7" name="Rectangle 11"/>
            <p:cNvSpPr>
              <a:spLocks noChangeArrowheads="1"/>
            </p:cNvSpPr>
            <p:nvPr/>
          </p:nvSpPr>
          <p:spPr bwMode="auto">
            <a:xfrm>
              <a:off x="350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8" name="Line 12"/>
            <p:cNvSpPr>
              <a:spLocks noChangeShapeType="1"/>
            </p:cNvSpPr>
            <p:nvPr/>
          </p:nvSpPr>
          <p:spPr bwMode="auto">
            <a:xfrm flipH="1">
              <a:off x="2304" y="1229"/>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9" name="Line 13"/>
            <p:cNvSpPr>
              <a:spLocks noChangeShapeType="1"/>
            </p:cNvSpPr>
            <p:nvPr/>
          </p:nvSpPr>
          <p:spPr bwMode="auto">
            <a:xfrm>
              <a:off x="2256" y="151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80" name="Line 14"/>
            <p:cNvSpPr>
              <a:spLocks noChangeShapeType="1"/>
            </p:cNvSpPr>
            <p:nvPr/>
          </p:nvSpPr>
          <p:spPr bwMode="auto">
            <a:xfrm>
              <a:off x="2256" y="1661"/>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81" name="Line 15"/>
            <p:cNvSpPr>
              <a:spLocks noChangeShapeType="1"/>
            </p:cNvSpPr>
            <p:nvPr/>
          </p:nvSpPr>
          <p:spPr bwMode="auto">
            <a:xfrm flipV="1">
              <a:off x="3600" y="1517"/>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00357" name="Group 28"/>
          <p:cNvGrpSpPr>
            <a:grpSpLocks/>
          </p:cNvGrpSpPr>
          <p:nvPr/>
        </p:nvGrpSpPr>
        <p:grpSpPr bwMode="auto">
          <a:xfrm>
            <a:off x="4943475" y="4327525"/>
            <a:ext cx="2438400" cy="685800"/>
            <a:chOff x="2154" y="2681"/>
            <a:chExt cx="1536" cy="432"/>
          </a:xfrm>
        </p:grpSpPr>
        <p:sp>
          <p:nvSpPr>
            <p:cNvPr id="100358" name="Rectangle 16"/>
            <p:cNvSpPr>
              <a:spLocks noChangeArrowheads="1"/>
            </p:cNvSpPr>
            <p:nvPr/>
          </p:nvSpPr>
          <p:spPr bwMode="auto">
            <a:xfrm>
              <a:off x="215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59" name="Rectangle 17"/>
            <p:cNvSpPr>
              <a:spLocks noChangeArrowheads="1"/>
            </p:cNvSpPr>
            <p:nvPr/>
          </p:nvSpPr>
          <p:spPr bwMode="auto">
            <a:xfrm>
              <a:off x="234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0" name="Rectangle 18"/>
            <p:cNvSpPr>
              <a:spLocks noChangeArrowheads="1"/>
            </p:cNvSpPr>
            <p:nvPr/>
          </p:nvSpPr>
          <p:spPr bwMode="auto">
            <a:xfrm>
              <a:off x="253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1" name="Rectangle 19"/>
            <p:cNvSpPr>
              <a:spLocks noChangeArrowheads="1"/>
            </p:cNvSpPr>
            <p:nvPr/>
          </p:nvSpPr>
          <p:spPr bwMode="auto">
            <a:xfrm>
              <a:off x="2730"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2" name="Rectangle 20"/>
            <p:cNvSpPr>
              <a:spLocks noChangeArrowheads="1"/>
            </p:cNvSpPr>
            <p:nvPr/>
          </p:nvSpPr>
          <p:spPr bwMode="auto">
            <a:xfrm>
              <a:off x="2922"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3" name="Rectangle 21"/>
            <p:cNvSpPr>
              <a:spLocks noChangeArrowheads="1"/>
            </p:cNvSpPr>
            <p:nvPr/>
          </p:nvSpPr>
          <p:spPr bwMode="auto">
            <a:xfrm>
              <a:off x="311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4" name="Rectangle 22"/>
            <p:cNvSpPr>
              <a:spLocks noChangeArrowheads="1"/>
            </p:cNvSpPr>
            <p:nvPr/>
          </p:nvSpPr>
          <p:spPr bwMode="auto">
            <a:xfrm>
              <a:off x="330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5" name="Rectangle 23"/>
            <p:cNvSpPr>
              <a:spLocks noChangeArrowheads="1"/>
            </p:cNvSpPr>
            <p:nvPr/>
          </p:nvSpPr>
          <p:spPr bwMode="auto">
            <a:xfrm>
              <a:off x="349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6" name="Line 24"/>
            <p:cNvSpPr>
              <a:spLocks noChangeShapeType="1"/>
            </p:cNvSpPr>
            <p:nvPr/>
          </p:nvSpPr>
          <p:spPr bwMode="auto">
            <a:xfrm flipH="1">
              <a:off x="2298" y="2681"/>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7" name="Line 25"/>
            <p:cNvSpPr>
              <a:spLocks noChangeShapeType="1"/>
            </p:cNvSpPr>
            <p:nvPr/>
          </p:nvSpPr>
          <p:spPr bwMode="auto">
            <a:xfrm>
              <a:off x="2250" y="2969"/>
              <a:ext cx="0"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8" name="Line 26"/>
            <p:cNvSpPr>
              <a:spLocks noChangeShapeType="1"/>
            </p:cNvSpPr>
            <p:nvPr/>
          </p:nvSpPr>
          <p:spPr bwMode="auto">
            <a:xfrm>
              <a:off x="2250" y="3113"/>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9" name="Line 27"/>
            <p:cNvSpPr>
              <a:spLocks noChangeShapeType="1"/>
            </p:cNvSpPr>
            <p:nvPr/>
          </p:nvSpPr>
          <p:spPr bwMode="auto">
            <a:xfrm flipV="1">
              <a:off x="3594" y="296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629599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1992313" y="18891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Rotate through Carry</a:t>
            </a:r>
          </a:p>
        </p:txBody>
      </p:sp>
      <p:sp>
        <p:nvSpPr>
          <p:cNvPr id="101379" name="Rectangle 3"/>
          <p:cNvSpPr>
            <a:spLocks noGrp="1" noChangeArrowheads="1"/>
          </p:cNvSpPr>
          <p:nvPr>
            <p:ph type="body" idx="1"/>
          </p:nvPr>
        </p:nvSpPr>
        <p:spPr>
          <a:xfrm>
            <a:off x="2063750" y="1484313"/>
            <a:ext cx="7772400" cy="4824412"/>
          </a:xfrm>
        </p:spPr>
        <p:txBody>
          <a:bodyPr/>
          <a:lstStyle/>
          <a:p>
            <a:pPr eaLnBrk="1" hangingPunct="1">
              <a:lnSpc>
                <a:spcPct val="90000"/>
              </a:lnSpc>
              <a:buFont typeface="Wingdings" panose="05000000000000000000" pitchFamily="2" charset="2"/>
              <a:buNone/>
            </a:pPr>
            <a:r>
              <a:rPr lang="en-US" altLang="en-US" b="1">
                <a:solidFill>
                  <a:schemeClr val="accent2"/>
                </a:solidFill>
                <a:latin typeface="Courier New" panose="02070309020205020404" pitchFamily="49" charset="0"/>
              </a:rPr>
              <a:t>RRC a</a:t>
            </a:r>
          </a:p>
          <a:p>
            <a:pPr eaLnBrk="1" hangingPunct="1">
              <a:lnSpc>
                <a:spcPct val="90000"/>
              </a:lnSpc>
              <a:buFont typeface="Wingdings" panose="05000000000000000000" pitchFamily="2" charset="2"/>
              <a:buNone/>
            </a:pPr>
            <a:endParaRPr lang="en-US" altLang="en-US">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mov a, #0A9h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A9</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add a, #14h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BD (10111101), C0</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rrc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01011110, C1</a:t>
            </a:r>
          </a:p>
          <a:p>
            <a:pPr eaLnBrk="1" hangingPunct="1">
              <a:lnSpc>
                <a:spcPct val="90000"/>
              </a:lnSpc>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lnSpc>
                <a:spcPct val="90000"/>
              </a:lnSpc>
              <a:buFont typeface="Wingdings" panose="05000000000000000000" pitchFamily="2" charset="2"/>
              <a:buNone/>
            </a:pPr>
            <a:r>
              <a:rPr lang="en-US" altLang="en-US" b="1">
                <a:solidFill>
                  <a:schemeClr val="accent2"/>
                </a:solidFill>
                <a:latin typeface="Courier New" panose="02070309020205020404" pitchFamily="49" charset="0"/>
              </a:rPr>
              <a:t>RLC a</a:t>
            </a:r>
          </a:p>
          <a:p>
            <a:pPr eaLnBrk="1" hangingPunct="1">
              <a:lnSpc>
                <a:spcPct val="90000"/>
              </a:lnSpc>
              <a:buFont typeface="Wingdings" panose="05000000000000000000" pitchFamily="2" charset="2"/>
              <a:buNone/>
            </a:pPr>
            <a:endParaRPr lang="en-US" altLang="en-US">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mov a, #3ch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3ch(00111100)</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setb c</a:t>
            </a:r>
            <a:r>
              <a:rPr lang="en-US" altLang="en-US" sz="2000">
                <a:latin typeface="Courier New" panose="02070309020205020404" pitchFamily="49" charset="0"/>
              </a:rPr>
              <a:t>	      ; c</a:t>
            </a:r>
            <a:r>
              <a:rPr lang="en-US" altLang="en-US" sz="2000">
                <a:latin typeface="Courier New" panose="02070309020205020404" pitchFamily="49" charset="0"/>
                <a:sym typeface="Wingdings" panose="05000000000000000000" pitchFamily="2" charset="2"/>
              </a:rPr>
              <a:t>  1</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rlc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01111001, C1</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endParaRPr lang="en-US" altLang="en-US" sz="2000">
              <a:latin typeface="Courier New" panose="02070309020205020404" pitchFamily="49" charset="0"/>
            </a:endParaRPr>
          </a:p>
        </p:txBody>
      </p:sp>
      <p:grpSp>
        <p:nvGrpSpPr>
          <p:cNvPr id="101380" name="Group 20"/>
          <p:cNvGrpSpPr>
            <a:grpSpLocks/>
          </p:cNvGrpSpPr>
          <p:nvPr/>
        </p:nvGrpSpPr>
        <p:grpSpPr bwMode="auto">
          <a:xfrm>
            <a:off x="4776788" y="1268414"/>
            <a:ext cx="3048000" cy="930275"/>
            <a:chOff x="2640" y="1286"/>
            <a:chExt cx="1920" cy="586"/>
          </a:xfrm>
        </p:grpSpPr>
        <p:sp>
          <p:nvSpPr>
            <p:cNvPr id="101397" name="Rectangle 4"/>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8" name="Rectangle 5"/>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9" name="Rectangle 6"/>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0" name="Rectangle 7"/>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1" name="Rectangle 8"/>
            <p:cNvSpPr>
              <a:spLocks noChangeArrowheads="1"/>
            </p:cNvSpPr>
            <p:nvPr/>
          </p:nvSpPr>
          <p:spPr bwMode="auto">
            <a:xfrm>
              <a:off x="340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2" name="Rectangle 9"/>
            <p:cNvSpPr>
              <a:spLocks noChangeArrowheads="1"/>
            </p:cNvSpPr>
            <p:nvPr/>
          </p:nvSpPr>
          <p:spPr bwMode="auto">
            <a:xfrm>
              <a:off x="360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3" name="Rectangle 10"/>
            <p:cNvSpPr>
              <a:spLocks noChangeArrowheads="1"/>
            </p:cNvSpPr>
            <p:nvPr/>
          </p:nvSpPr>
          <p:spPr bwMode="auto">
            <a:xfrm>
              <a:off x="379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4" name="Rectangle 11"/>
            <p:cNvSpPr>
              <a:spLocks noChangeArrowheads="1"/>
            </p:cNvSpPr>
            <p:nvPr/>
          </p:nvSpPr>
          <p:spPr bwMode="auto">
            <a:xfrm>
              <a:off x="398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5" name="Line 12"/>
            <p:cNvSpPr>
              <a:spLocks noChangeShapeType="1"/>
            </p:cNvSpPr>
            <p:nvPr/>
          </p:nvSpPr>
          <p:spPr bwMode="auto">
            <a:xfrm flipH="1">
              <a:off x="2784" y="1440"/>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6" name="Line 13"/>
            <p:cNvSpPr>
              <a:spLocks noChangeShapeType="1"/>
            </p:cNvSpPr>
            <p:nvPr/>
          </p:nvSpPr>
          <p:spPr bwMode="auto">
            <a:xfrm>
              <a:off x="273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7" name="Line 14"/>
            <p:cNvSpPr>
              <a:spLocks noChangeShapeType="1"/>
            </p:cNvSpPr>
            <p:nvPr/>
          </p:nvSpPr>
          <p:spPr bwMode="auto">
            <a:xfrm>
              <a:off x="2736" y="1872"/>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8" name="Line 15"/>
            <p:cNvSpPr>
              <a:spLocks noChangeShapeType="1"/>
            </p:cNvSpPr>
            <p:nvPr/>
          </p:nvSpPr>
          <p:spPr bwMode="auto">
            <a:xfrm flipV="1">
              <a:off x="2736"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9" name="Rectangle 16"/>
            <p:cNvSpPr>
              <a:spLocks noChangeArrowheads="1"/>
            </p:cNvSpPr>
            <p:nvPr/>
          </p:nvSpPr>
          <p:spPr bwMode="auto">
            <a:xfrm>
              <a:off x="436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0" name="Line 17"/>
            <p:cNvSpPr>
              <a:spLocks noChangeShapeType="1"/>
            </p:cNvSpPr>
            <p:nvPr/>
          </p:nvSpPr>
          <p:spPr bwMode="auto">
            <a:xfrm>
              <a:off x="4464"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1" name="Line 18"/>
            <p:cNvSpPr>
              <a:spLocks noChangeShapeType="1"/>
            </p:cNvSpPr>
            <p:nvPr/>
          </p:nvSpPr>
          <p:spPr bwMode="auto">
            <a:xfrm>
              <a:off x="4176" y="163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2" name="Text Box 19"/>
            <p:cNvSpPr txBox="1">
              <a:spLocks noChangeArrowheads="1"/>
            </p:cNvSpPr>
            <p:nvPr/>
          </p:nvSpPr>
          <p:spPr bwMode="auto">
            <a:xfrm>
              <a:off x="4337" y="128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grpSp>
      <p:sp>
        <p:nvSpPr>
          <p:cNvPr id="101381" name="Rectangle 22"/>
          <p:cNvSpPr>
            <a:spLocks noChangeArrowheads="1"/>
          </p:cNvSpPr>
          <p:nvPr/>
        </p:nvSpPr>
        <p:spPr bwMode="auto">
          <a:xfrm>
            <a:off x="4776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2" name="Rectangle 23"/>
          <p:cNvSpPr>
            <a:spLocks noChangeArrowheads="1"/>
          </p:cNvSpPr>
          <p:nvPr/>
        </p:nvSpPr>
        <p:spPr bwMode="auto">
          <a:xfrm>
            <a:off x="5081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3" name="Rectangle 24"/>
          <p:cNvSpPr>
            <a:spLocks noChangeArrowheads="1"/>
          </p:cNvSpPr>
          <p:nvPr/>
        </p:nvSpPr>
        <p:spPr bwMode="auto">
          <a:xfrm>
            <a:off x="5386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4" name="Rectangle 25"/>
          <p:cNvSpPr>
            <a:spLocks noChangeArrowheads="1"/>
          </p:cNvSpPr>
          <p:nvPr/>
        </p:nvSpPr>
        <p:spPr bwMode="auto">
          <a:xfrm>
            <a:off x="56911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5" name="Rectangle 26"/>
          <p:cNvSpPr>
            <a:spLocks noChangeArrowheads="1"/>
          </p:cNvSpPr>
          <p:nvPr/>
        </p:nvSpPr>
        <p:spPr bwMode="auto">
          <a:xfrm>
            <a:off x="5995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6" name="Rectangle 27"/>
          <p:cNvSpPr>
            <a:spLocks noChangeArrowheads="1"/>
          </p:cNvSpPr>
          <p:nvPr/>
        </p:nvSpPr>
        <p:spPr bwMode="auto">
          <a:xfrm>
            <a:off x="6300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7" name="Rectangle 28"/>
          <p:cNvSpPr>
            <a:spLocks noChangeArrowheads="1"/>
          </p:cNvSpPr>
          <p:nvPr/>
        </p:nvSpPr>
        <p:spPr bwMode="auto">
          <a:xfrm>
            <a:off x="6605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8" name="Rectangle 29"/>
          <p:cNvSpPr>
            <a:spLocks noChangeArrowheads="1"/>
          </p:cNvSpPr>
          <p:nvPr/>
        </p:nvSpPr>
        <p:spPr bwMode="auto">
          <a:xfrm>
            <a:off x="6910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9" name="Line 30"/>
          <p:cNvSpPr>
            <a:spLocks noChangeShapeType="1"/>
          </p:cNvSpPr>
          <p:nvPr/>
        </p:nvSpPr>
        <p:spPr bwMode="auto">
          <a:xfrm flipH="1">
            <a:off x="5005388" y="4038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0" name="Line 31"/>
          <p:cNvSpPr>
            <a:spLocks noChangeShapeType="1"/>
          </p:cNvSpPr>
          <p:nvPr/>
        </p:nvSpPr>
        <p:spPr bwMode="auto">
          <a:xfrm>
            <a:off x="4929188" y="4495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1" name="Line 32"/>
          <p:cNvSpPr>
            <a:spLocks noChangeShapeType="1"/>
          </p:cNvSpPr>
          <p:nvPr/>
        </p:nvSpPr>
        <p:spPr bwMode="auto">
          <a:xfrm>
            <a:off x="4929188" y="4724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2" name="Line 33"/>
          <p:cNvSpPr>
            <a:spLocks noChangeShapeType="1"/>
          </p:cNvSpPr>
          <p:nvPr/>
        </p:nvSpPr>
        <p:spPr bwMode="auto">
          <a:xfrm flipV="1">
            <a:off x="49291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3" name="Rectangle 34"/>
          <p:cNvSpPr>
            <a:spLocks noChangeArrowheads="1"/>
          </p:cNvSpPr>
          <p:nvPr/>
        </p:nvSpPr>
        <p:spPr bwMode="auto">
          <a:xfrm>
            <a:off x="7519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4" name="Line 35"/>
          <p:cNvSpPr>
            <a:spLocks noChangeShapeType="1"/>
          </p:cNvSpPr>
          <p:nvPr/>
        </p:nvSpPr>
        <p:spPr bwMode="auto">
          <a:xfrm>
            <a:off x="76723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5" name="Line 36"/>
          <p:cNvSpPr>
            <a:spLocks noChangeShapeType="1"/>
          </p:cNvSpPr>
          <p:nvPr/>
        </p:nvSpPr>
        <p:spPr bwMode="auto">
          <a:xfrm>
            <a:off x="7215188" y="43434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6" name="Text Box 37"/>
          <p:cNvSpPr txBox="1">
            <a:spLocks noChangeArrowheads="1"/>
          </p:cNvSpPr>
          <p:nvPr/>
        </p:nvSpPr>
        <p:spPr bwMode="auto">
          <a:xfrm>
            <a:off x="7470776" y="3794126"/>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spTree>
    <p:extLst>
      <p:ext uri="{BB962C8B-B14F-4D97-AF65-F5344CB8AC3E}">
        <p14:creationId xmlns:p14="http://schemas.microsoft.com/office/powerpoint/2010/main" val="721555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Rotate and Multiplication/Division</a:t>
            </a:r>
          </a:p>
        </p:txBody>
      </p:sp>
      <p:sp>
        <p:nvSpPr>
          <p:cNvPr id="102403" name="Rectangle 3"/>
          <p:cNvSpPr>
            <a:spLocks noGrp="1" noChangeArrowheads="1"/>
          </p:cNvSpPr>
          <p:nvPr>
            <p:ph type="body" idx="1"/>
          </p:nvPr>
        </p:nvSpPr>
        <p:spPr/>
        <p:txBody>
          <a:bodyPr/>
          <a:lstStyle/>
          <a:p>
            <a:pPr eaLnBrk="1" hangingPunct="1"/>
            <a:r>
              <a:rPr lang="en-US" altLang="en-US" dirty="0"/>
              <a:t>Note that a shift/rotate left is the same as multiplying by 2</a:t>
            </a:r>
            <a:r>
              <a:rPr lang="en-US" altLang="en-US"/>
              <a:t>, shift/rotate </a:t>
            </a:r>
            <a:r>
              <a:rPr lang="en-US" altLang="en-US" dirty="0"/>
              <a:t>right is divide by 2</a:t>
            </a:r>
          </a:p>
          <a:p>
            <a:pPr eaLnBrk="1" hangingPunct="1"/>
            <a:endParaRPr lang="en-US" altLang="en-US" dirty="0"/>
          </a:p>
          <a:p>
            <a:pPr lvl="1" eaLnBrk="1" hangingPunct="1">
              <a:buFont typeface="Wingdings" panose="05000000000000000000" pitchFamily="2" charset="2"/>
              <a:buNone/>
            </a:pPr>
            <a:r>
              <a:rPr lang="en-US" altLang="en-US" dirty="0" err="1">
                <a:latin typeface="Courier New" panose="02070309020205020404" pitchFamily="49" charset="0"/>
              </a:rPr>
              <a:t>mov</a:t>
            </a:r>
            <a:r>
              <a:rPr lang="en-US" altLang="en-US" dirty="0">
                <a:latin typeface="Courier New" panose="02070309020205020404" pitchFamily="49" charset="0"/>
              </a:rPr>
              <a:t> a, #3	; A</a:t>
            </a:r>
            <a:r>
              <a:rPr lang="en-US" altLang="en-US" dirty="0">
                <a:latin typeface="Courier New" panose="02070309020205020404" pitchFamily="49" charset="0"/>
                <a:sym typeface="Wingdings" panose="05000000000000000000" pitchFamily="2" charset="2"/>
              </a:rPr>
              <a:t> 00000011 (3)</a:t>
            </a:r>
            <a:endParaRPr lang="en-US" altLang="en-US" dirty="0">
              <a:latin typeface="Courier New" panose="02070309020205020404" pitchFamily="49" charset="0"/>
            </a:endParaRPr>
          </a:p>
          <a:p>
            <a:pPr lvl="1" eaLnBrk="1" hangingPunct="1">
              <a:buFont typeface="Wingdings" panose="05000000000000000000" pitchFamily="2" charset="2"/>
              <a:buNone/>
            </a:pPr>
            <a:r>
              <a:rPr lang="en-US" altLang="en-US" dirty="0" err="1">
                <a:latin typeface="Courier New" panose="02070309020205020404" pitchFamily="49" charset="0"/>
              </a:rPr>
              <a:t>clr</a:t>
            </a:r>
            <a:r>
              <a:rPr lang="en-US" altLang="en-US" dirty="0">
                <a:latin typeface="Courier New" panose="02070309020205020404" pitchFamily="49" charset="0"/>
              </a:rPr>
              <a:t> C		; C</a:t>
            </a:r>
            <a:r>
              <a:rPr lang="en-US" altLang="en-US" dirty="0">
                <a:latin typeface="Courier New" panose="02070309020205020404" pitchFamily="49" charset="0"/>
                <a:sym typeface="Wingdings" panose="05000000000000000000" pitchFamily="2" charset="2"/>
              </a:rPr>
              <a:t> 0</a:t>
            </a:r>
            <a:endParaRPr lang="en-US" altLang="en-US" dirty="0">
              <a:latin typeface="Courier New" panose="02070309020205020404" pitchFamily="49" charset="0"/>
            </a:endParaRPr>
          </a:p>
          <a:p>
            <a:pPr lvl="1" eaLnBrk="1" hangingPunct="1">
              <a:buFont typeface="Wingdings" panose="05000000000000000000" pitchFamily="2" charset="2"/>
              <a:buNone/>
            </a:pPr>
            <a:r>
              <a:rPr lang="en-US" altLang="en-US" dirty="0" err="1">
                <a:latin typeface="Courier New" panose="02070309020205020404" pitchFamily="49" charset="0"/>
              </a:rPr>
              <a:t>rlc</a:t>
            </a:r>
            <a:r>
              <a:rPr lang="en-US" altLang="en-US" dirty="0">
                <a:latin typeface="Courier New" panose="02070309020205020404" pitchFamily="49" charset="0"/>
              </a:rPr>
              <a:t> a		; A</a:t>
            </a:r>
            <a:r>
              <a:rPr lang="en-US" altLang="en-US" dirty="0">
                <a:latin typeface="Courier New" panose="02070309020205020404" pitchFamily="49" charset="0"/>
                <a:sym typeface="Wingdings" panose="05000000000000000000" pitchFamily="2" charset="2"/>
              </a:rPr>
              <a:t> 00000110 (6)</a:t>
            </a:r>
            <a:endParaRPr lang="en-US" altLang="en-US" dirty="0">
              <a:latin typeface="Courier New" panose="02070309020205020404" pitchFamily="49" charset="0"/>
            </a:endParaRPr>
          </a:p>
          <a:p>
            <a:pPr lvl="1" eaLnBrk="1" hangingPunct="1">
              <a:buFont typeface="Wingdings" panose="05000000000000000000" pitchFamily="2" charset="2"/>
              <a:buNone/>
            </a:pPr>
            <a:r>
              <a:rPr lang="en-US" altLang="en-US" dirty="0" err="1">
                <a:latin typeface="Courier New" panose="02070309020205020404" pitchFamily="49" charset="0"/>
              </a:rPr>
              <a:t>rlc</a:t>
            </a:r>
            <a:r>
              <a:rPr lang="en-US" altLang="en-US" dirty="0">
                <a:latin typeface="Courier New" panose="02070309020205020404" pitchFamily="49" charset="0"/>
              </a:rPr>
              <a:t> a		; A</a:t>
            </a:r>
            <a:r>
              <a:rPr lang="en-US" altLang="en-US" dirty="0">
                <a:latin typeface="Courier New" panose="02070309020205020404" pitchFamily="49" charset="0"/>
                <a:sym typeface="Wingdings" panose="05000000000000000000" pitchFamily="2" charset="2"/>
              </a:rPr>
              <a:t> 00001100 (12)</a:t>
            </a:r>
            <a:endParaRPr lang="en-US" altLang="en-US" dirty="0">
              <a:latin typeface="Courier New" panose="02070309020205020404" pitchFamily="49" charset="0"/>
            </a:endParaRPr>
          </a:p>
          <a:p>
            <a:pPr lvl="1" eaLnBrk="1" hangingPunct="1">
              <a:buFont typeface="Wingdings" panose="05000000000000000000" pitchFamily="2" charset="2"/>
              <a:buNone/>
            </a:pPr>
            <a:r>
              <a:rPr lang="en-US" altLang="en-US" dirty="0" err="1">
                <a:latin typeface="Courier New" panose="02070309020205020404" pitchFamily="49" charset="0"/>
              </a:rPr>
              <a:t>rrc</a:t>
            </a:r>
            <a:r>
              <a:rPr lang="en-US" altLang="en-US" dirty="0">
                <a:latin typeface="Courier New" panose="02070309020205020404" pitchFamily="49" charset="0"/>
              </a:rPr>
              <a:t> a		; A</a:t>
            </a:r>
            <a:r>
              <a:rPr lang="en-US" altLang="en-US" dirty="0">
                <a:latin typeface="Courier New" panose="02070309020205020404" pitchFamily="49" charset="0"/>
                <a:sym typeface="Wingdings" panose="05000000000000000000" pitchFamily="2" charset="2"/>
              </a:rPr>
              <a:t> 00000110 (6)</a:t>
            </a:r>
            <a:endParaRPr lang="en-US" altLang="en-US" dirty="0">
              <a:latin typeface="Courier New" panose="02070309020205020404" pitchFamily="49" charset="0"/>
            </a:endParaRPr>
          </a:p>
        </p:txBody>
      </p:sp>
    </p:spTree>
    <p:extLst>
      <p:ext uri="{BB962C8B-B14F-4D97-AF65-F5344CB8AC3E}">
        <p14:creationId xmlns:p14="http://schemas.microsoft.com/office/powerpoint/2010/main" val="3947764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chemeClr val="accent2"/>
                </a:solidFill>
                <a:latin typeface="Comic Sans MS" panose="030F0702030302020204" pitchFamily="66" charset="0"/>
              </a:rPr>
              <a:t>Swap</a:t>
            </a:r>
          </a:p>
        </p:txBody>
      </p:sp>
      <p:sp>
        <p:nvSpPr>
          <p:cNvPr id="10342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3200" b="1" dirty="0">
                <a:solidFill>
                  <a:schemeClr val="accent2"/>
                </a:solidFill>
                <a:latin typeface="Courier New" panose="02070309020205020404" pitchFamily="49" charset="0"/>
              </a:rPr>
              <a:t>SWAP a</a:t>
            </a:r>
          </a:p>
          <a:p>
            <a:pPr eaLnBrk="1" hangingPunct="1">
              <a:buFont typeface="Wingdings" panose="05000000000000000000" pitchFamily="2" charset="2"/>
              <a:buNone/>
            </a:pPr>
            <a:endParaRPr lang="en-US" altLang="en-US" dirty="0">
              <a:solidFill>
                <a:schemeClr val="accent2"/>
              </a:solidFill>
              <a:latin typeface="Courier New" panose="02070309020205020404" pitchFamily="49" charset="0"/>
            </a:endParaRPr>
          </a:p>
          <a:p>
            <a:pPr eaLnBrk="1" hangingPunct="1">
              <a:buFont typeface="Wingdings" panose="05000000000000000000" pitchFamily="2" charset="2"/>
              <a:buNone/>
            </a:pPr>
            <a:endParaRPr lang="en-US" altLang="en-US" dirty="0">
              <a:latin typeface="Courier New" panose="02070309020205020404" pitchFamily="49" charset="0"/>
            </a:endParaRPr>
          </a:p>
          <a:p>
            <a:pPr eaLnBrk="1" hangingPunct="1">
              <a:buFont typeface="Wingdings" panose="05000000000000000000" pitchFamily="2" charset="2"/>
              <a:buNone/>
            </a:pPr>
            <a:endParaRPr lang="en-US" altLang="en-US" dirty="0">
              <a:latin typeface="Courier New" panose="02070309020205020404" pitchFamily="49" charset="0"/>
            </a:endParaRPr>
          </a:p>
          <a:p>
            <a:pPr eaLnBrk="1" hangingPunct="1">
              <a:buFont typeface="Wingdings" panose="05000000000000000000" pitchFamily="2" charset="2"/>
              <a:buNone/>
            </a:pPr>
            <a:r>
              <a:rPr lang="en-US" altLang="en-US" b="1" dirty="0" err="1">
                <a:latin typeface="Courier New" panose="02070309020205020404" pitchFamily="49" charset="0"/>
              </a:rPr>
              <a:t>mov</a:t>
            </a:r>
            <a:r>
              <a:rPr lang="en-US" altLang="en-US" b="1" dirty="0">
                <a:latin typeface="Courier New" panose="02070309020205020404" pitchFamily="49" charset="0"/>
              </a:rPr>
              <a:t> a, #72h	    </a:t>
            </a:r>
            <a:r>
              <a:rPr lang="en-US" altLang="en-US" dirty="0">
                <a:latin typeface="Courier New" panose="02070309020205020404" pitchFamily="49" charset="0"/>
              </a:rPr>
              <a:t>; a </a:t>
            </a:r>
            <a:r>
              <a:rPr lang="en-US" altLang="en-US" dirty="0">
                <a:latin typeface="Courier New" panose="02070309020205020404" pitchFamily="49" charset="0"/>
                <a:sym typeface="Wingdings" panose="05000000000000000000" pitchFamily="2" charset="2"/>
              </a:rPr>
              <a:t> 72h</a:t>
            </a:r>
            <a:endParaRPr lang="en-US" altLang="en-US" b="1" dirty="0">
              <a:latin typeface="Courier New" panose="02070309020205020404" pitchFamily="49" charset="0"/>
            </a:endParaRPr>
          </a:p>
          <a:p>
            <a:pPr eaLnBrk="1" hangingPunct="1">
              <a:buFont typeface="Wingdings" panose="05000000000000000000" pitchFamily="2" charset="2"/>
              <a:buNone/>
            </a:pPr>
            <a:r>
              <a:rPr lang="en-US" altLang="en-US" b="1" dirty="0">
                <a:latin typeface="Courier New" panose="02070309020205020404" pitchFamily="49" charset="0"/>
              </a:rPr>
              <a:t>swap a	</a:t>
            </a:r>
            <a:r>
              <a:rPr lang="en-US" altLang="en-US" dirty="0">
                <a:latin typeface="Courier New" panose="02070309020205020404" pitchFamily="49" charset="0"/>
              </a:rPr>
              <a:t>		; a </a:t>
            </a:r>
            <a:r>
              <a:rPr lang="en-US" altLang="en-US" dirty="0">
                <a:latin typeface="Courier New" panose="02070309020205020404" pitchFamily="49" charset="0"/>
                <a:sym typeface="Wingdings" panose="05000000000000000000" pitchFamily="2" charset="2"/>
              </a:rPr>
              <a:t> 27h</a:t>
            </a:r>
          </a:p>
        </p:txBody>
      </p:sp>
      <p:grpSp>
        <p:nvGrpSpPr>
          <p:cNvPr id="103428" name="Group 15"/>
          <p:cNvGrpSpPr>
            <a:grpSpLocks/>
          </p:cNvGrpSpPr>
          <p:nvPr/>
        </p:nvGrpSpPr>
        <p:grpSpPr bwMode="auto">
          <a:xfrm>
            <a:off x="5715000" y="2438400"/>
            <a:ext cx="2438400" cy="533400"/>
            <a:chOff x="2640" y="1536"/>
            <a:chExt cx="1536" cy="336"/>
          </a:xfrm>
        </p:grpSpPr>
        <p:sp>
          <p:nvSpPr>
            <p:cNvPr id="103429" name="Rectangle 4"/>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0" name="Rectangle 5"/>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1" name="Rectangle 6"/>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2" name="Rectangle 7"/>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3" name="Rectangle 8"/>
            <p:cNvSpPr>
              <a:spLocks noChangeArrowheads="1"/>
            </p:cNvSpPr>
            <p:nvPr/>
          </p:nvSpPr>
          <p:spPr bwMode="auto">
            <a:xfrm>
              <a:off x="3408"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4" name="Rectangle 9"/>
            <p:cNvSpPr>
              <a:spLocks noChangeArrowheads="1"/>
            </p:cNvSpPr>
            <p:nvPr/>
          </p:nvSpPr>
          <p:spPr bwMode="auto">
            <a:xfrm>
              <a:off x="3600"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5" name="Rectangle 10"/>
            <p:cNvSpPr>
              <a:spLocks noChangeArrowheads="1"/>
            </p:cNvSpPr>
            <p:nvPr/>
          </p:nvSpPr>
          <p:spPr bwMode="auto">
            <a:xfrm>
              <a:off x="3792"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6" name="Rectangle 11"/>
            <p:cNvSpPr>
              <a:spLocks noChangeArrowheads="1"/>
            </p:cNvSpPr>
            <p:nvPr/>
          </p:nvSpPr>
          <p:spPr bwMode="auto">
            <a:xfrm>
              <a:off x="3984"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7" name="Line 12"/>
            <p:cNvSpPr>
              <a:spLocks noChangeShapeType="1"/>
            </p:cNvSpPr>
            <p:nvPr/>
          </p:nvSpPr>
          <p:spPr bwMode="auto">
            <a:xfrm>
              <a:off x="3024" y="187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8" name="Line 13"/>
            <p:cNvSpPr>
              <a:spLocks noChangeShapeType="1"/>
            </p:cNvSpPr>
            <p:nvPr/>
          </p:nvSpPr>
          <p:spPr bwMode="auto">
            <a:xfrm flipV="1">
              <a:off x="3024"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9" name="Line 14"/>
            <p:cNvSpPr>
              <a:spLocks noChangeShapeType="1"/>
            </p:cNvSpPr>
            <p:nvPr/>
          </p:nvSpPr>
          <p:spPr bwMode="auto">
            <a:xfrm flipV="1">
              <a:off x="3792"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88544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542" t="12792" r="29368" b="6591"/>
          <a:stretch/>
        </p:blipFill>
        <p:spPr>
          <a:xfrm>
            <a:off x="130628" y="-33868"/>
            <a:ext cx="11704320" cy="6727371"/>
          </a:xfrm>
          <a:prstGeom prst="rect">
            <a:avLst/>
          </a:prstGeom>
        </p:spPr>
      </p:pic>
    </p:spTree>
    <p:extLst>
      <p:ext uri="{BB962C8B-B14F-4D97-AF65-F5344CB8AC3E}">
        <p14:creationId xmlns:p14="http://schemas.microsoft.com/office/powerpoint/2010/main" val="3438140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Bit Logic Operations</a:t>
            </a:r>
          </a:p>
        </p:txBody>
      </p:sp>
      <p:sp>
        <p:nvSpPr>
          <p:cNvPr id="104451" name="Rectangle 3"/>
          <p:cNvSpPr>
            <a:spLocks noGrp="1" noChangeArrowheads="1"/>
          </p:cNvSpPr>
          <p:nvPr>
            <p:ph type="body" idx="1"/>
          </p:nvPr>
        </p:nvSpPr>
        <p:spPr>
          <a:xfrm>
            <a:off x="1919289" y="1444625"/>
            <a:ext cx="8315325" cy="4648200"/>
          </a:xfrm>
        </p:spPr>
        <p:txBody>
          <a:bodyPr/>
          <a:lstStyle/>
          <a:p>
            <a:pPr eaLnBrk="1" hangingPunct="1">
              <a:lnSpc>
                <a:spcPct val="90000"/>
              </a:lnSpc>
            </a:pPr>
            <a:r>
              <a:rPr lang="en-US" altLang="en-US" sz="2400"/>
              <a:t>Some logic operations can be used with single bit operands</a:t>
            </a:r>
          </a:p>
          <a:p>
            <a:pPr eaLnBrk="1" hangingPunct="1">
              <a:lnSpc>
                <a:spcPct val="90000"/>
              </a:lnSpc>
              <a:buFont typeface="Wingdings" panose="05000000000000000000" pitchFamily="2" charset="2"/>
              <a:buNone/>
            </a:pPr>
            <a:endParaRPr lang="en-US" altLang="en-US" sz="2400"/>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ANL C, bit		</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ORL C, bit		</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CLR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CLR bit</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CPL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CPL bit</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SETB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SETB bit</a:t>
            </a:r>
          </a:p>
          <a:p>
            <a:pPr eaLnBrk="1" hangingPunct="1">
              <a:lnSpc>
                <a:spcPct val="90000"/>
              </a:lnSpc>
              <a:buFont typeface="Wingdings" panose="05000000000000000000" pitchFamily="2" charset="2"/>
              <a:buNone/>
            </a:pPr>
            <a:endParaRPr lang="en-US" altLang="en-US" sz="2000">
              <a:latin typeface="Courier New" panose="02070309020205020404" pitchFamily="49" charset="0"/>
            </a:endParaRPr>
          </a:p>
          <a:p>
            <a:pPr eaLnBrk="1" hangingPunct="1">
              <a:lnSpc>
                <a:spcPct val="90000"/>
              </a:lnSpc>
            </a:pPr>
            <a:r>
              <a:rPr lang="en-US" altLang="en-US" sz="2400"/>
              <a:t>“bit” can be any of the bit-addressable RAM locations or SFRs.</a:t>
            </a:r>
            <a:endParaRPr lang="en-US" altLang="en-US" sz="2400">
              <a:latin typeface="Courier New" panose="02070309020205020404" pitchFamily="49" charset="0"/>
            </a:endParaRPr>
          </a:p>
        </p:txBody>
      </p:sp>
    </p:spTree>
    <p:extLst>
      <p:ext uri="{BB962C8B-B14F-4D97-AF65-F5344CB8AC3E}">
        <p14:creationId xmlns:p14="http://schemas.microsoft.com/office/powerpoint/2010/main" val="3448935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Program Flow Control</a:t>
            </a:r>
          </a:p>
        </p:txBody>
      </p:sp>
      <p:sp>
        <p:nvSpPr>
          <p:cNvPr id="106499" name="Rectangle 3"/>
          <p:cNvSpPr>
            <a:spLocks noGrp="1" noChangeArrowheads="1"/>
          </p:cNvSpPr>
          <p:nvPr>
            <p:ph type="body" idx="1"/>
          </p:nvPr>
        </p:nvSpPr>
        <p:spPr/>
        <p:txBody>
          <a:bodyPr/>
          <a:lstStyle/>
          <a:p>
            <a:pPr eaLnBrk="1" hangingPunct="1"/>
            <a:r>
              <a:rPr lang="en-US" altLang="en-US"/>
              <a:t>Unconditional jumps (“go to”)</a:t>
            </a:r>
          </a:p>
          <a:p>
            <a:pPr eaLnBrk="1" hangingPunct="1"/>
            <a:endParaRPr lang="en-US" altLang="en-US"/>
          </a:p>
          <a:p>
            <a:pPr eaLnBrk="1" hangingPunct="1"/>
            <a:r>
              <a:rPr lang="en-US" altLang="en-US"/>
              <a:t>Conditional jumps</a:t>
            </a:r>
          </a:p>
          <a:p>
            <a:pPr eaLnBrk="1" hangingPunct="1"/>
            <a:endParaRPr lang="en-US" altLang="en-US"/>
          </a:p>
          <a:p>
            <a:pPr eaLnBrk="1" hangingPunct="1"/>
            <a:r>
              <a:rPr lang="en-US" altLang="en-US"/>
              <a:t>Call and return</a:t>
            </a:r>
          </a:p>
          <a:p>
            <a:pPr eaLnBrk="1" hangingPunct="1"/>
            <a:endParaRPr lang="en-US" altLang="en-US"/>
          </a:p>
        </p:txBody>
      </p:sp>
    </p:spTree>
    <p:extLst>
      <p:ext uri="{BB962C8B-B14F-4D97-AF65-F5344CB8AC3E}">
        <p14:creationId xmlns:p14="http://schemas.microsoft.com/office/powerpoint/2010/main" val="351054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Unconditional Jumps</a:t>
            </a:r>
          </a:p>
        </p:txBody>
      </p:sp>
      <p:sp>
        <p:nvSpPr>
          <p:cNvPr id="107523" name="Rectangle 3"/>
          <p:cNvSpPr>
            <a:spLocks noGrp="1" noChangeArrowheads="1"/>
          </p:cNvSpPr>
          <p:nvPr>
            <p:ph type="body" idx="1"/>
          </p:nvPr>
        </p:nvSpPr>
        <p:spPr/>
        <p:txBody>
          <a:bodyPr/>
          <a:lstStyle/>
          <a:p>
            <a:pPr eaLnBrk="1" hangingPunct="1"/>
            <a:r>
              <a:rPr lang="en-US" altLang="en-US" b="1">
                <a:latin typeface="Courier New" panose="02070309020205020404" pitchFamily="49" charset="0"/>
                <a:cs typeface="Courier New" panose="02070309020205020404" pitchFamily="49" charset="0"/>
              </a:rPr>
              <a:t>SJMP &lt;rel addr&gt;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Short jump, relative address is 8-bit 2’s complement number, so jump can be up to 127 locations forward, or 128 locations back.</a:t>
            </a:r>
          </a:p>
          <a:p>
            <a:pPr eaLnBrk="1" hangingPunct="1"/>
            <a:r>
              <a:rPr lang="en-US" altLang="en-US" b="1">
                <a:latin typeface="Courier New" panose="02070309020205020404" pitchFamily="49" charset="0"/>
                <a:cs typeface="Courier New" panose="02070309020205020404" pitchFamily="49" charset="0"/>
              </a:rPr>
              <a:t>LJMP &lt;address 16&gt;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jump</a:t>
            </a:r>
          </a:p>
          <a:p>
            <a:pPr eaLnBrk="1" hangingPunct="1"/>
            <a:r>
              <a:rPr lang="en-US" altLang="en-US" b="1">
                <a:latin typeface="Courier New" panose="02070309020205020404" pitchFamily="49" charset="0"/>
                <a:cs typeface="Courier New" panose="02070309020205020404" pitchFamily="49" charset="0"/>
              </a:rPr>
              <a:t>AJMP &lt;address 11&gt;</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Absolute jump to anywhere within 2K block of program memory</a:t>
            </a:r>
          </a:p>
          <a:p>
            <a:pPr eaLnBrk="1" hangingPunct="1"/>
            <a:r>
              <a:rPr lang="en-US" altLang="en-US" b="1">
                <a:latin typeface="Courier New" panose="02070309020205020404" pitchFamily="49" charset="0"/>
                <a:cs typeface="Courier New" panose="02070309020205020404" pitchFamily="49" charset="0"/>
              </a:rPr>
              <a:t>JMP @A + DPTR</a:t>
            </a:r>
            <a:r>
              <a:rPr lang="en-US" altLang="en-US">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indexed jump</a:t>
            </a:r>
          </a:p>
        </p:txBody>
      </p:sp>
    </p:spTree>
    <p:extLst>
      <p:ext uri="{BB962C8B-B14F-4D97-AF65-F5344CB8AC3E}">
        <p14:creationId xmlns:p14="http://schemas.microsoft.com/office/powerpoint/2010/main" val="779558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bwMode="auto">
          <a:xfrm>
            <a:off x="1981200" y="274639"/>
            <a:ext cx="8229600" cy="99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chemeClr val="accent2"/>
                </a:solidFill>
                <a:latin typeface="Comic Sans MS" panose="030F0702030302020204" pitchFamily="66" charset="0"/>
              </a:rPr>
              <a:t>Infinite Loops</a:t>
            </a:r>
          </a:p>
        </p:txBody>
      </p:sp>
      <p:sp>
        <p:nvSpPr>
          <p:cNvPr id="108547" name="Rectangle 3"/>
          <p:cNvSpPr>
            <a:spLocks noGrp="1" noChangeArrowheads="1"/>
          </p:cNvSpPr>
          <p:nvPr>
            <p:ph type="body" idx="1"/>
          </p:nvPr>
        </p:nvSpPr>
        <p:spPr>
          <a:xfrm>
            <a:off x="3810000" y="1196975"/>
            <a:ext cx="6019800" cy="4648200"/>
          </a:xfrm>
        </p:spPr>
        <p:txBody>
          <a:bodyPr/>
          <a:lstStyle/>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400" b="1">
                <a:latin typeface="Courier New" panose="02070309020205020404" pitchFamily="49" charset="0"/>
              </a:rPr>
              <a:t>Start: mov C, p3.7</a:t>
            </a:r>
          </a:p>
          <a:p>
            <a:pPr eaLnBrk="1" hangingPunct="1">
              <a:buFont typeface="Wingdings" panose="05000000000000000000" pitchFamily="2" charset="2"/>
              <a:buNone/>
            </a:pPr>
            <a:r>
              <a:rPr lang="en-US" altLang="en-US" sz="2400" b="1">
                <a:latin typeface="Courier New" panose="02070309020205020404" pitchFamily="49" charset="0"/>
              </a:rPr>
              <a:t>		  mov p1.6, C</a:t>
            </a:r>
          </a:p>
          <a:p>
            <a:pPr eaLnBrk="1" hangingPunct="1">
              <a:buFont typeface="Wingdings" panose="05000000000000000000" pitchFamily="2" charset="2"/>
              <a:buNone/>
            </a:pPr>
            <a:r>
              <a:rPr lang="en-US" altLang="en-US" sz="2400" b="1">
                <a:latin typeface="Courier New" panose="02070309020205020404" pitchFamily="49" charset="0"/>
              </a:rPr>
              <a:t>		  sjmp Start</a:t>
            </a:r>
          </a:p>
          <a:p>
            <a:pPr eaLnBrk="1" hangingPunct="1"/>
            <a:endParaRPr lang="en-US" altLang="en-US" sz="3200"/>
          </a:p>
        </p:txBody>
      </p:sp>
      <p:sp>
        <p:nvSpPr>
          <p:cNvPr id="108548" name="AutoShape 4"/>
          <p:cNvSpPr>
            <a:spLocks noChangeArrowheads="1"/>
          </p:cNvSpPr>
          <p:nvPr/>
        </p:nvSpPr>
        <p:spPr bwMode="auto">
          <a:xfrm flipV="1">
            <a:off x="2438400" y="2593975"/>
            <a:ext cx="1447800" cy="1143000"/>
          </a:xfrm>
          <a:prstGeom prst="curvedRightArrow">
            <a:avLst>
              <a:gd name="adj1" fmla="val 20000"/>
              <a:gd name="adj2" fmla="val 40000"/>
              <a:gd name="adj3" fmla="val 42222"/>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8549" name="Text Box 5"/>
          <p:cNvSpPr txBox="1">
            <a:spLocks noChangeArrowheads="1"/>
          </p:cNvSpPr>
          <p:nvPr/>
        </p:nvSpPr>
        <p:spPr bwMode="auto">
          <a:xfrm>
            <a:off x="1919289" y="4616451"/>
            <a:ext cx="8383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Microcontroller application programs are almost always infinite loops!</a:t>
            </a:r>
          </a:p>
        </p:txBody>
      </p:sp>
    </p:spTree>
    <p:extLst>
      <p:ext uri="{BB962C8B-B14F-4D97-AF65-F5344CB8AC3E}">
        <p14:creationId xmlns:p14="http://schemas.microsoft.com/office/powerpoint/2010/main" val="3110096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Conditional Jump</a:t>
            </a:r>
          </a:p>
        </p:txBody>
      </p:sp>
      <p:sp>
        <p:nvSpPr>
          <p:cNvPr id="111619" name="Rectangle 3"/>
          <p:cNvSpPr>
            <a:spLocks noGrp="1" noChangeArrowheads="1"/>
          </p:cNvSpPr>
          <p:nvPr>
            <p:ph type="body" idx="1"/>
          </p:nvPr>
        </p:nvSpPr>
        <p:spPr>
          <a:xfrm>
            <a:off x="2209800" y="1676400"/>
            <a:ext cx="8077200" cy="4419600"/>
          </a:xfrm>
        </p:spPr>
        <p:txBody>
          <a:bodyPr/>
          <a:lstStyle/>
          <a:p>
            <a:pPr eaLnBrk="1" hangingPunct="1"/>
            <a:r>
              <a:rPr lang="en-US" altLang="en-US" sz="2400"/>
              <a:t>These instructions cause a jump to occur </a:t>
            </a:r>
            <a:r>
              <a:rPr lang="en-US" altLang="en-US" sz="2400">
                <a:solidFill>
                  <a:srgbClr val="FF3300"/>
                </a:solidFill>
              </a:rPr>
              <a:t>only</a:t>
            </a:r>
            <a:r>
              <a:rPr lang="en-US" altLang="en-US" sz="2400"/>
              <a:t> if a condition is </a:t>
            </a:r>
            <a:r>
              <a:rPr lang="en-US" altLang="en-US" sz="2400">
                <a:solidFill>
                  <a:srgbClr val="FF3300"/>
                </a:solidFill>
              </a:rPr>
              <a:t>true</a:t>
            </a:r>
            <a:r>
              <a:rPr lang="en-US" altLang="en-US" sz="2400"/>
              <a:t>. Otherwise, program execution continues with the next instruction.</a:t>
            </a:r>
          </a:p>
          <a:p>
            <a:pPr eaLnBrk="1" hangingPunct="1">
              <a:buFont typeface="Wingdings" panose="05000000000000000000" pitchFamily="2" charset="2"/>
              <a:buNone/>
            </a:pPr>
            <a:endParaRPr lang="en-US" altLang="en-US" sz="2400"/>
          </a:p>
          <a:p>
            <a:pPr lvl="1" eaLnBrk="1" hangingPunct="1">
              <a:buFont typeface="Wingdings" panose="05000000000000000000" pitchFamily="2" charset="2"/>
              <a:buNone/>
            </a:pPr>
            <a:r>
              <a:rPr lang="en-US" altLang="en-US" sz="2000" b="1">
                <a:latin typeface="Courier New" panose="02070309020205020404" pitchFamily="49" charset="0"/>
              </a:rPr>
              <a:t>loop: mov a, P1</a:t>
            </a:r>
          </a:p>
          <a:p>
            <a:pPr lvl="1" eaLnBrk="1" hangingPunct="1">
              <a:buFont typeface="Wingdings" panose="05000000000000000000" pitchFamily="2" charset="2"/>
              <a:buNone/>
            </a:pPr>
            <a:r>
              <a:rPr lang="en-US" altLang="en-US" sz="2000" b="1">
                <a:latin typeface="Courier New" panose="02070309020205020404" pitchFamily="49" charset="0"/>
              </a:rPr>
              <a:t> 	</a:t>
            </a:r>
            <a:r>
              <a:rPr lang="en-US" altLang="en-US" sz="1800" b="1">
                <a:latin typeface="Courier New" panose="02070309020205020404" pitchFamily="49" charset="0"/>
              </a:rPr>
              <a:t>	</a:t>
            </a:r>
            <a:r>
              <a:rPr lang="en-US" altLang="en-US" sz="2000" b="1">
                <a:latin typeface="Courier New" panose="02070309020205020404" pitchFamily="49" charset="0"/>
              </a:rPr>
              <a:t>   jz  loop     </a:t>
            </a:r>
            <a:r>
              <a:rPr lang="en-US" altLang="en-US" sz="1800">
                <a:latin typeface="Courier New" panose="02070309020205020404" pitchFamily="49" charset="0"/>
              </a:rPr>
              <a:t>; if a=0, goto loop,</a:t>
            </a:r>
            <a:r>
              <a:rPr lang="en-US" altLang="en-US" sz="1800" b="1">
                <a:latin typeface="Courier New" panose="02070309020205020404" pitchFamily="49" charset="0"/>
              </a:rPr>
              <a:t> 			                  </a:t>
            </a:r>
            <a:r>
              <a:rPr lang="en-US" altLang="en-US" sz="1800">
                <a:latin typeface="Courier New" panose="02070309020205020404" pitchFamily="49" charset="0"/>
              </a:rPr>
              <a:t>; else goto next</a:t>
            </a:r>
            <a:r>
              <a:rPr lang="en-US" altLang="en-US" sz="1800" b="1">
                <a:latin typeface="Courier New" panose="02070309020205020404" pitchFamily="49" charset="0"/>
              </a:rPr>
              <a:t> </a:t>
            </a:r>
            <a:r>
              <a:rPr lang="en-US" altLang="en-US" sz="1800">
                <a:latin typeface="Courier New" panose="02070309020205020404" pitchFamily="49" charset="0"/>
              </a:rPr>
              <a:t>instruction</a:t>
            </a:r>
          </a:p>
          <a:p>
            <a:pPr lvl="1" eaLnBrk="1" hangingPunct="1">
              <a:buFont typeface="Wingdings" panose="05000000000000000000" pitchFamily="2" charset="2"/>
              <a:buNone/>
            </a:pPr>
            <a:r>
              <a:rPr lang="en-US" altLang="en-US" sz="2000" b="1">
                <a:latin typeface="Courier New" panose="02070309020205020404" pitchFamily="49" charset="0"/>
              </a:rPr>
              <a:t>		   mov b, a</a:t>
            </a:r>
          </a:p>
          <a:p>
            <a:pPr lvl="1" eaLnBrk="1" hangingPunct="1">
              <a:buFont typeface="Wingdings" panose="05000000000000000000" pitchFamily="2" charset="2"/>
              <a:buNone/>
            </a:pPr>
            <a:endParaRPr lang="en-US" altLang="en-US" sz="2000"/>
          </a:p>
          <a:p>
            <a:pPr eaLnBrk="1" hangingPunct="1"/>
            <a:r>
              <a:rPr lang="en-US" altLang="en-US" sz="2400"/>
              <a:t>There is </a:t>
            </a:r>
            <a:r>
              <a:rPr lang="en-US" altLang="en-US" sz="2400">
                <a:solidFill>
                  <a:srgbClr val="FF3300"/>
                </a:solidFill>
              </a:rPr>
              <a:t>no</a:t>
            </a:r>
            <a:r>
              <a:rPr lang="en-US" altLang="en-US" sz="2400"/>
              <a:t> zero flag (</a:t>
            </a:r>
            <a:r>
              <a:rPr lang="en-US" altLang="en-US" sz="2400">
                <a:solidFill>
                  <a:srgbClr val="FF3300"/>
                </a:solidFill>
              </a:rPr>
              <a:t>z</a:t>
            </a:r>
            <a:r>
              <a:rPr lang="en-US" altLang="en-US" sz="2400"/>
              <a:t>) </a:t>
            </a:r>
          </a:p>
          <a:p>
            <a:pPr eaLnBrk="1" hangingPunct="1"/>
            <a:r>
              <a:rPr lang="en-US" altLang="en-US" sz="2400"/>
              <a:t>Content of A checked for zero </a:t>
            </a:r>
            <a:r>
              <a:rPr lang="en-US" altLang="en-US" sz="2400">
                <a:solidFill>
                  <a:srgbClr val="FF3300"/>
                </a:solidFill>
              </a:rPr>
              <a:t>on time</a:t>
            </a:r>
          </a:p>
        </p:txBody>
      </p:sp>
    </p:spTree>
    <p:extLst>
      <p:ext uri="{BB962C8B-B14F-4D97-AF65-F5344CB8AC3E}">
        <p14:creationId xmlns:p14="http://schemas.microsoft.com/office/powerpoint/2010/main" val="681835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chemeClr val="accent2"/>
                </a:solidFill>
                <a:latin typeface="Comic Sans MS" panose="030F0702030302020204" pitchFamily="66" charset="0"/>
              </a:rPr>
              <a:t>Conditional jumps</a:t>
            </a:r>
          </a:p>
        </p:txBody>
      </p:sp>
      <p:graphicFrame>
        <p:nvGraphicFramePr>
          <p:cNvPr id="484392" name="Group 40"/>
          <p:cNvGraphicFramePr>
            <a:graphicFrameLocks noGrp="1"/>
          </p:cNvGraphicFramePr>
          <p:nvPr>
            <p:ph idx="1"/>
          </p:nvPr>
        </p:nvGraphicFramePr>
        <p:xfrm>
          <a:off x="2209800" y="1295401"/>
          <a:ext cx="8001000" cy="4568829"/>
        </p:xfrm>
        <a:graphic>
          <a:graphicData uri="http://schemas.openxmlformats.org/drawingml/2006/table">
            <a:tbl>
              <a:tblPr/>
              <a:tblGrid>
                <a:gridCol w="4157663">
                  <a:extLst>
                    <a:ext uri="{9D8B030D-6E8A-4147-A177-3AD203B41FA5}">
                      <a16:colId xmlns:a16="http://schemas.microsoft.com/office/drawing/2014/main" val="20000"/>
                    </a:ext>
                  </a:extLst>
                </a:gridCol>
                <a:gridCol w="3843337">
                  <a:extLst>
                    <a:ext uri="{9D8B030D-6E8A-4147-A177-3AD203B41FA5}">
                      <a16:colId xmlns:a16="http://schemas.microsoft.com/office/drawing/2014/main" val="20001"/>
                    </a:ext>
                  </a:extLst>
                </a:gridCol>
              </a:tblGrid>
              <a:tr h="457192">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a:ln>
                            <a:noFill/>
                          </a:ln>
                          <a:solidFill>
                            <a:schemeClr val="tx1"/>
                          </a:solidFill>
                          <a:effectLst/>
                          <a:latin typeface="Comic Sans MS" pitchFamily="66" charset="0"/>
                          <a:cs typeface="Courier New" pitchFamily="49" charset="0"/>
                        </a:rPr>
                        <a:t>Mnemonic</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a:ln>
                            <a:noFill/>
                          </a:ln>
                          <a:solidFill>
                            <a:schemeClr val="tx1"/>
                          </a:solidFill>
                          <a:effectLst/>
                          <a:latin typeface="Comic Sans MS" pitchFamily="66" charset="0"/>
                          <a:cs typeface="Courier New" pitchFamily="49" charset="0"/>
                        </a:rPr>
                        <a:t>Description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JZ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a = 0</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JNZ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a != 0</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JC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C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JNC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C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JB &lt;bit&gt;,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bit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JNB &lt;bit&gt;,&lt;rel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bit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1031">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JBC &lt;bir&gt;,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Jump if bit =1,  &amp;clear bit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1031">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CJNE A, direct,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Compare A and memory, jump if not equal</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99076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600">
                <a:solidFill>
                  <a:schemeClr val="accent2"/>
                </a:solidFill>
                <a:latin typeface="Comic Sans MS" panose="030F0702030302020204" pitchFamily="66" charset="0"/>
              </a:rPr>
              <a:t>Example: Conditional Jumps</a:t>
            </a:r>
          </a:p>
        </p:txBody>
      </p:sp>
      <p:sp>
        <p:nvSpPr>
          <p:cNvPr id="113667" name="Text Box 4"/>
          <p:cNvSpPr txBox="1">
            <a:spLocks noChangeArrowheads="1"/>
          </p:cNvSpPr>
          <p:nvPr/>
        </p:nvSpPr>
        <p:spPr bwMode="auto">
          <a:xfrm>
            <a:off x="3784601" y="3586163"/>
            <a:ext cx="3751263" cy="1930400"/>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jz led_off</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Setb P1.6</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sjmp </a:t>
            </a:r>
            <a:r>
              <a:rPr kumimoji="0" lang="en-US" altLang="en-US" sz="2000" b="1" i="0" u="none" strike="noStrike" kern="1200" cap="none" spc="0" normalizeH="0" baseline="0" noProof="0">
                <a:ln>
                  <a:noFill/>
                </a:ln>
                <a:solidFill>
                  <a:srgbClr val="FF3300"/>
                </a:solidFill>
                <a:effectLst/>
                <a:uLnTx/>
                <a:uFillTx/>
                <a:latin typeface="Courier New" panose="02070309020205020404" pitchFamily="49" charset="0"/>
                <a:ea typeface="+mn-ea"/>
                <a:cs typeface="Courier New" panose="02070309020205020404" pitchFamily="49" charset="0"/>
              </a:rPr>
              <a:t>skipover</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led_off: clr P1.6</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 P0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FF3300"/>
                </a:solidFill>
                <a:effectLst/>
                <a:uLnTx/>
                <a:uFillTx/>
                <a:latin typeface="Courier New" panose="02070309020205020404" pitchFamily="49" charset="0"/>
                <a:ea typeface="+mn-ea"/>
                <a:cs typeface="Courier New" panose="02070309020205020404" pitchFamily="49" charset="0"/>
              </a:rPr>
              <a:t>skipover</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113668" name="Rectangle 6"/>
          <p:cNvSpPr>
            <a:spLocks noChangeArrowheads="1"/>
          </p:cNvSpPr>
          <p:nvPr/>
        </p:nvSpPr>
        <p:spPr bwMode="auto">
          <a:xfrm>
            <a:off x="3863975" y="1412876"/>
            <a:ext cx="3600450" cy="1800225"/>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if (a = 0) is true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send a 0 to LED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else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send a 1 to LED</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024228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More Conditional Jumps</a:t>
            </a:r>
          </a:p>
        </p:txBody>
      </p:sp>
      <p:graphicFrame>
        <p:nvGraphicFramePr>
          <p:cNvPr id="486427" name="Group 27"/>
          <p:cNvGraphicFramePr>
            <a:graphicFrameLocks noGrp="1"/>
          </p:cNvGraphicFramePr>
          <p:nvPr>
            <p:ph idx="1"/>
          </p:nvPr>
        </p:nvGraphicFramePr>
        <p:xfrm>
          <a:off x="2063750" y="1676400"/>
          <a:ext cx="8153400" cy="4205373"/>
        </p:xfrm>
        <a:graphic>
          <a:graphicData uri="http://schemas.openxmlformats.org/drawingml/2006/table">
            <a:tbl>
              <a:tblPr/>
              <a:tblGrid>
                <a:gridCol w="41910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457153">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a:ln>
                            <a:noFill/>
                          </a:ln>
                          <a:solidFill>
                            <a:schemeClr val="tx1"/>
                          </a:solidFill>
                          <a:effectLst/>
                          <a:latin typeface="Courier New" pitchFamily="49" charset="0"/>
                          <a:cs typeface="Courier New" pitchFamily="49" charset="0"/>
                        </a:rPr>
                        <a:t>Mnemonic</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Description</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CJNE A,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Compare A and data,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CJNE Rn,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Compare Rn and data,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CJNE @Rn,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Compare Rn and memory,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193">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DJNZ Rn,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Decrement Rn and then jump if not zero</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a:ln>
                            <a:noFill/>
                          </a:ln>
                          <a:solidFill>
                            <a:schemeClr val="tx1"/>
                          </a:solidFill>
                          <a:effectLst/>
                          <a:latin typeface="Courier New" pitchFamily="49" charset="0"/>
                          <a:cs typeface="Courier New" pitchFamily="49" charset="0"/>
                        </a:rPr>
                        <a:t>DJNZ direct,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a:ln>
                            <a:noFill/>
                          </a:ln>
                          <a:solidFill>
                            <a:schemeClr val="tx1"/>
                          </a:solidFill>
                          <a:effectLst/>
                          <a:latin typeface="Courier New" pitchFamily="49" charset="0"/>
                          <a:cs typeface="Courier New" pitchFamily="49" charset="0"/>
                        </a:rPr>
                        <a:t>Decrement memory and then jump if not zero</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9865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Iterative Loops</a:t>
            </a:r>
          </a:p>
        </p:txBody>
      </p:sp>
      <p:sp>
        <p:nvSpPr>
          <p:cNvPr id="115715" name="Rectangle 3"/>
          <p:cNvSpPr>
            <a:spLocks noGrp="1" noChangeArrowheads="1"/>
          </p:cNvSpPr>
          <p:nvPr>
            <p:ph type="body" idx="1"/>
          </p:nvPr>
        </p:nvSpPr>
        <p:spPr>
          <a:xfrm>
            <a:off x="1919288" y="1600200"/>
            <a:ext cx="4392612" cy="4648200"/>
          </a:xfrm>
          <a:noFill/>
          <a:ln>
            <a:solidFill>
              <a:srgbClr val="FF9900"/>
            </a:solidFill>
            <a:miter lim="800000"/>
            <a:headEnd/>
            <a:tailEnd/>
          </a:ln>
        </p:spPr>
        <p:txBody>
          <a:bodyPr/>
          <a:lstStyle/>
          <a:p>
            <a:pPr eaLnBrk="1" hangingPunct="1">
              <a:buFont typeface="Wingdings" panose="05000000000000000000" pitchFamily="2" charset="2"/>
              <a:buNone/>
            </a:pPr>
            <a:r>
              <a:rPr lang="en-US" altLang="en-US">
                <a:latin typeface="Arial Unicode MS" pitchFamily="34" charset="-128"/>
                <a:ea typeface="Arial Unicode MS" pitchFamily="34" charset="-128"/>
              </a:rPr>
              <a:t>For A = 0 to 4 do</a:t>
            </a:r>
          </a:p>
          <a:p>
            <a:pPr eaLnBrk="1" hangingPunct="1">
              <a:buFont typeface="Wingdings" panose="05000000000000000000" pitchFamily="2" charset="2"/>
              <a:buNone/>
            </a:pPr>
            <a:r>
              <a:rPr lang="en-US" altLang="en-US">
                <a:latin typeface="Arial Unicode MS" pitchFamily="34" charset="-128"/>
                <a:ea typeface="Arial Unicode MS" pitchFamily="34" charset="-128"/>
              </a:rPr>
              <a:t>      {…}</a:t>
            </a:r>
          </a:p>
          <a:p>
            <a:pPr eaLnBrk="1" hangingPunct="1">
              <a:buFont typeface="Wingdings" panose="05000000000000000000" pitchFamily="2" charset="2"/>
              <a:buNone/>
            </a:pPr>
            <a:endParaRPr lang="en-US" altLang="en-US">
              <a:latin typeface="Arial Unicode MS" pitchFamily="34" charset="-128"/>
              <a:ea typeface="Arial Unicode MS" pitchFamily="34" charset="-128"/>
            </a:endParaRPr>
          </a:p>
          <a:p>
            <a:pPr eaLnBrk="1" hangingPunct="1">
              <a:buFont typeface="Wingdings" panose="05000000000000000000" pitchFamily="2" charset="2"/>
              <a:buNone/>
            </a:pPr>
            <a:r>
              <a:rPr lang="en-US" altLang="en-US" sz="1800" b="1">
                <a:latin typeface="Courier New" panose="02070309020205020404" pitchFamily="49" charset="0"/>
              </a:rPr>
              <a:t>		 </a:t>
            </a:r>
            <a:r>
              <a:rPr lang="en-US" altLang="en-US" sz="2400" b="1">
                <a:solidFill>
                  <a:schemeClr val="tx2"/>
                </a:solidFill>
                <a:latin typeface="Courier New" panose="02070309020205020404" pitchFamily="49" charset="0"/>
              </a:rPr>
              <a:t>clr a</a:t>
            </a:r>
            <a:r>
              <a:rPr lang="en-US" altLang="en-US" sz="2400" b="1">
                <a:latin typeface="Courier New" panose="02070309020205020404" pitchFamily="49" charset="0"/>
              </a:rPr>
              <a:t> </a:t>
            </a:r>
          </a:p>
          <a:p>
            <a:pPr eaLnBrk="1" hangingPunct="1">
              <a:buFont typeface="Wingdings" panose="05000000000000000000" pitchFamily="2" charset="2"/>
              <a:buNone/>
            </a:pPr>
            <a:r>
              <a:rPr lang="en-US" altLang="en-US" sz="2400" b="1">
                <a:latin typeface="Courier New" panose="02070309020205020404" pitchFamily="49" charset="0"/>
              </a:rPr>
              <a:t>loop: ...</a:t>
            </a:r>
          </a:p>
          <a:p>
            <a:pPr eaLnBrk="1" hangingPunct="1">
              <a:buFont typeface="Wingdings" panose="05000000000000000000" pitchFamily="2" charset="2"/>
              <a:buNone/>
            </a:pPr>
            <a:r>
              <a:rPr lang="en-US" altLang="en-US" sz="2400" b="1">
                <a:latin typeface="Courier New" panose="02070309020205020404" pitchFamily="49" charset="0"/>
              </a:rPr>
              <a:t>		 ...</a:t>
            </a:r>
          </a:p>
          <a:p>
            <a:pPr eaLnBrk="1" hangingPunct="1">
              <a:buFont typeface="Wingdings" panose="05000000000000000000" pitchFamily="2" charset="2"/>
              <a:buNone/>
            </a:pPr>
            <a:r>
              <a:rPr lang="en-US" altLang="en-US" sz="2400" b="1">
                <a:latin typeface="Courier New" panose="02070309020205020404" pitchFamily="49" charset="0"/>
              </a:rPr>
              <a:t>		 inc a</a:t>
            </a:r>
          </a:p>
          <a:p>
            <a:pPr eaLnBrk="1" hangingPunct="1">
              <a:buFont typeface="Wingdings" panose="05000000000000000000" pitchFamily="2" charset="2"/>
              <a:buNone/>
            </a:pPr>
            <a:r>
              <a:rPr lang="en-US" altLang="en-US" sz="2400" b="1">
                <a:latin typeface="Courier New" panose="02070309020205020404" pitchFamily="49" charset="0"/>
              </a:rPr>
              <a:t>		 </a:t>
            </a:r>
            <a:r>
              <a:rPr lang="en-US" altLang="en-US" sz="2400" b="1">
                <a:solidFill>
                  <a:srgbClr val="FF0066"/>
                </a:solidFill>
                <a:latin typeface="Courier New" panose="02070309020205020404" pitchFamily="49" charset="0"/>
              </a:rPr>
              <a:t>cjne </a:t>
            </a:r>
            <a:r>
              <a:rPr lang="en-US" altLang="en-US" sz="2400" b="1">
                <a:solidFill>
                  <a:schemeClr val="tx2"/>
                </a:solidFill>
                <a:latin typeface="Courier New" panose="02070309020205020404" pitchFamily="49" charset="0"/>
              </a:rPr>
              <a:t>a</a:t>
            </a:r>
            <a:r>
              <a:rPr lang="en-US" altLang="en-US" sz="2400" b="1">
                <a:latin typeface="Courier New" panose="02070309020205020404" pitchFamily="49" charset="0"/>
              </a:rPr>
              <a:t>, #4, loop</a:t>
            </a:r>
          </a:p>
        </p:txBody>
      </p:sp>
      <p:sp>
        <p:nvSpPr>
          <p:cNvPr id="115716" name="Rectangle 4"/>
          <p:cNvSpPr>
            <a:spLocks noChangeArrowheads="1"/>
          </p:cNvSpPr>
          <p:nvPr/>
        </p:nvSpPr>
        <p:spPr bwMode="auto">
          <a:xfrm>
            <a:off x="6527801" y="1651000"/>
            <a:ext cx="3795713" cy="4560888"/>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rPr>
              <a:t>For A = 4 to 0 do</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mov R0, #4</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loop: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1" i="0" u="none" strike="noStrike" kern="1200" cap="none" spc="0" normalizeH="0" baseline="0" noProof="0">
                <a:ln>
                  <a:noFill/>
                </a:ln>
                <a:solidFill>
                  <a:srgbClr val="FF0066"/>
                </a:solidFill>
                <a:effectLst/>
                <a:uLnTx/>
                <a:uFillTx/>
                <a:latin typeface="Courier New" panose="02070309020205020404" pitchFamily="49" charset="0"/>
                <a:ea typeface="+mn-ea"/>
                <a:cs typeface="Times New Roman" panose="02020603050405020304" pitchFamily="18" charset="0"/>
              </a:rPr>
              <a:t>djnz </a:t>
            </a: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R0, loop</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3260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Iterative Loops(examples)</a:t>
            </a:r>
          </a:p>
        </p:txBody>
      </p:sp>
      <p:sp>
        <p:nvSpPr>
          <p:cNvPr id="116739" name="Rectangle 3"/>
          <p:cNvSpPr>
            <a:spLocks noGrp="1" noChangeArrowheads="1"/>
          </p:cNvSpPr>
          <p:nvPr>
            <p:ph type="body" idx="1"/>
          </p:nvPr>
        </p:nvSpPr>
        <p:spPr>
          <a:xfrm>
            <a:off x="1919288" y="1484314"/>
            <a:ext cx="4392612" cy="1944687"/>
          </a:xfrm>
          <a:noFill/>
          <a:ln>
            <a:solidFill>
              <a:srgbClr val="FF9900"/>
            </a:solidFill>
            <a:miter lim="800000"/>
            <a:headEnd/>
            <a:tailEnd/>
          </a:ln>
        </p:spPr>
        <p:txBody>
          <a:bodyPr/>
          <a:lstStyle/>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a,#50h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b,#00h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cjne a,#50h,next</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b,#01h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next: nop</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a:t>
            </a:r>
          </a:p>
        </p:txBody>
      </p:sp>
      <p:sp>
        <p:nvSpPr>
          <p:cNvPr id="116740" name="Rectangle 6"/>
          <p:cNvSpPr>
            <a:spLocks noChangeArrowheads="1"/>
          </p:cNvSpPr>
          <p:nvPr/>
        </p:nvSpPr>
        <p:spPr bwMode="auto">
          <a:xfrm>
            <a:off x="6456363" y="1484313"/>
            <a:ext cx="3744912" cy="22352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a,#25h</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r0,#10h</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r2,#5</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Again: mov @ro,a</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inc r0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r2,again</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a:t>
            </a:r>
          </a:p>
        </p:txBody>
      </p:sp>
      <p:sp>
        <p:nvSpPr>
          <p:cNvPr id="116741" name="Rectangle 7"/>
          <p:cNvSpPr>
            <a:spLocks noChangeArrowheads="1"/>
          </p:cNvSpPr>
          <p:nvPr/>
        </p:nvSpPr>
        <p:spPr bwMode="auto">
          <a:xfrm>
            <a:off x="6456364" y="3860801"/>
            <a:ext cx="3743325" cy="2189163"/>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a,#0h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r4,#12h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	add a,#05</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r4,back</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r5,a</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		 </a:t>
            </a:r>
          </a:p>
        </p:txBody>
      </p:sp>
      <p:sp>
        <p:nvSpPr>
          <p:cNvPr id="116742" name="Rectangle 8"/>
          <p:cNvSpPr>
            <a:spLocks noChangeArrowheads="1"/>
          </p:cNvSpPr>
          <p:nvPr/>
        </p:nvSpPr>
        <p:spPr bwMode="auto">
          <a:xfrm>
            <a:off x="1992314" y="3573464"/>
            <a:ext cx="4319587" cy="2447925"/>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a,#0aah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b,#10h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Back1:mov r6,#50</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Back2:cpl a</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r6,back2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b,back1</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		 </a:t>
            </a:r>
          </a:p>
        </p:txBody>
      </p:sp>
    </p:spTree>
    <p:extLst>
      <p:ext uri="{BB962C8B-B14F-4D97-AF65-F5344CB8AC3E}">
        <p14:creationId xmlns:p14="http://schemas.microsoft.com/office/powerpoint/2010/main" val="294141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4" name="Rectangle 3"/>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en-US" u="sng" dirty="0">
                <a:solidFill>
                  <a:srgbClr val="009900"/>
                </a:solidFill>
              </a:rPr>
              <a:t>Register Addressing</a:t>
            </a:r>
            <a:r>
              <a:rPr lang="en-US" altLang="en-US" dirty="0"/>
              <a:t> – either source or destination is one of </a:t>
            </a:r>
            <a:r>
              <a:rPr lang="en-US" altLang="en-US" dirty="0">
                <a:solidFill>
                  <a:srgbClr val="FF3300"/>
                </a:solidFill>
              </a:rPr>
              <a:t>CPU register</a:t>
            </a:r>
          </a:p>
          <a:p>
            <a:pPr lvl="1"/>
            <a:r>
              <a:rPr lang="en-US" altLang="en-US" sz="1400" b="1" dirty="0">
                <a:latin typeface="Constantia" panose="02030602050306030303" pitchFamily="18" charset="0"/>
              </a:rPr>
              <a:t>MOV R0,A</a:t>
            </a:r>
          </a:p>
          <a:p>
            <a:pPr lvl="1"/>
            <a:r>
              <a:rPr lang="en-US" altLang="en-US" b="1" dirty="0">
                <a:latin typeface="Constantia" panose="02030602050306030303" pitchFamily="18" charset="0"/>
              </a:rPr>
              <a:t>MOV A,R7</a:t>
            </a:r>
          </a:p>
          <a:p>
            <a:pPr lvl="1"/>
            <a:r>
              <a:rPr lang="en-US" altLang="en-US" b="1" dirty="0">
                <a:latin typeface="Constantia" panose="02030602050306030303" pitchFamily="18" charset="0"/>
              </a:rPr>
              <a:t>ADD A,R4</a:t>
            </a:r>
          </a:p>
          <a:p>
            <a:pPr lvl="1"/>
            <a:r>
              <a:rPr lang="en-US" altLang="en-US" b="1" dirty="0">
                <a:latin typeface="Constantia" panose="02030602050306030303" pitchFamily="18" charset="0"/>
              </a:rPr>
              <a:t>ADD A,R7</a:t>
            </a:r>
          </a:p>
          <a:p>
            <a:pPr lvl="1"/>
            <a:r>
              <a:rPr lang="en-US" altLang="en-US" b="1" dirty="0">
                <a:latin typeface="Constantia" panose="02030602050306030303" pitchFamily="18" charset="0"/>
              </a:rPr>
              <a:t>MOV DPTR,#25F5H</a:t>
            </a:r>
          </a:p>
          <a:p>
            <a:pPr lvl="1"/>
            <a:r>
              <a:rPr lang="en-US" altLang="en-US" b="1" dirty="0">
                <a:latin typeface="Constantia" panose="02030602050306030303" pitchFamily="18" charset="0"/>
              </a:rPr>
              <a:t>MOV R5,DPL</a:t>
            </a:r>
          </a:p>
          <a:p>
            <a:pPr lvl="1"/>
            <a:r>
              <a:rPr lang="en-US" altLang="en-US" b="1" dirty="0">
                <a:latin typeface="Constantia" panose="02030602050306030303" pitchFamily="18" charset="0"/>
              </a:rPr>
              <a:t>MOV R,DPH</a:t>
            </a:r>
          </a:p>
          <a:p>
            <a:pPr lvl="1" eaLnBrk="1" hangingPunct="1">
              <a:buFont typeface="Wingdings" panose="05000000000000000000" pitchFamily="2" charset="2"/>
              <a:buNone/>
            </a:pPr>
            <a:endParaRPr lang="en-US" altLang="en-US" sz="1200" b="1" dirty="0">
              <a:latin typeface="Courier New" panose="02070309020205020404" pitchFamily="49" charset="0"/>
            </a:endParaRPr>
          </a:p>
          <a:p>
            <a:pPr eaLnBrk="1" hangingPunct="1">
              <a:buFont typeface="Wingdings" panose="05000000000000000000" pitchFamily="2" charset="2"/>
              <a:buNone/>
            </a:pPr>
            <a:r>
              <a:rPr lang="en-US" altLang="en-US" b="1" dirty="0">
                <a:solidFill>
                  <a:srgbClr val="CC0066"/>
                </a:solidFill>
                <a:latin typeface="Courier New" panose="02070309020205020404" pitchFamily="49" charset="0"/>
              </a:rPr>
              <a:t>Note</a:t>
            </a:r>
            <a:r>
              <a:rPr lang="en-US" altLang="en-US" b="1" dirty="0">
                <a:latin typeface="Courier New" panose="02070309020205020404" pitchFamily="49" charset="0"/>
              </a:rPr>
              <a:t> that </a:t>
            </a:r>
            <a:r>
              <a:rPr lang="en-US" altLang="en-US" b="1" dirty="0">
                <a:solidFill>
                  <a:schemeClr val="accent2"/>
                </a:solidFill>
                <a:latin typeface="Courier New" panose="02070309020205020404" pitchFamily="49" charset="0"/>
              </a:rPr>
              <a:t>MOV R4,R7</a:t>
            </a:r>
            <a:r>
              <a:rPr lang="en-US" altLang="en-US" b="1" dirty="0">
                <a:latin typeface="Courier New" panose="02070309020205020404" pitchFamily="49" charset="0"/>
              </a:rPr>
              <a:t> is incorrect</a:t>
            </a:r>
          </a:p>
        </p:txBody>
      </p:sp>
    </p:spTree>
    <p:extLst>
      <p:ext uri="{BB962C8B-B14F-4D97-AF65-F5344CB8AC3E}">
        <p14:creationId xmlns:p14="http://schemas.microsoft.com/office/powerpoint/2010/main" val="2114408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Call and Return</a:t>
            </a:r>
          </a:p>
        </p:txBody>
      </p:sp>
      <p:sp>
        <p:nvSpPr>
          <p:cNvPr id="117763" name="Rectangle 3"/>
          <p:cNvSpPr>
            <a:spLocks noGrp="1" noChangeArrowheads="1"/>
          </p:cNvSpPr>
          <p:nvPr>
            <p:ph type="body" idx="1"/>
          </p:nvPr>
        </p:nvSpPr>
        <p:spPr>
          <a:xfrm>
            <a:off x="2057400" y="2320926"/>
            <a:ext cx="8142288" cy="3484563"/>
          </a:xfrm>
        </p:spPr>
        <p:txBody>
          <a:bodyPr/>
          <a:lstStyle/>
          <a:p>
            <a:pPr eaLnBrk="1" hangingPunct="1"/>
            <a:r>
              <a:rPr lang="en-US" altLang="en-US"/>
              <a:t>Call is similar to a jump, but</a:t>
            </a:r>
          </a:p>
          <a:p>
            <a:pPr lvl="1" eaLnBrk="1" hangingPunct="1"/>
            <a:r>
              <a:rPr lang="en-US" altLang="en-US"/>
              <a:t>Call </a:t>
            </a:r>
            <a:r>
              <a:rPr lang="en-US" altLang="en-US">
                <a:solidFill>
                  <a:srgbClr val="FF3300"/>
                </a:solidFill>
              </a:rPr>
              <a:t>pushes</a:t>
            </a:r>
            <a:r>
              <a:rPr lang="en-US" altLang="en-US"/>
              <a:t> </a:t>
            </a:r>
            <a:r>
              <a:rPr lang="en-US" altLang="en-US">
                <a:solidFill>
                  <a:srgbClr val="FF3300"/>
                </a:solidFill>
              </a:rPr>
              <a:t>PC</a:t>
            </a:r>
            <a:r>
              <a:rPr lang="en-US" altLang="en-US"/>
              <a:t> on stack before branching</a:t>
            </a:r>
          </a:p>
          <a:p>
            <a:pPr lvl="1" eaLnBrk="1" hangingPunct="1"/>
            <a:endParaRPr lang="en-US" altLang="en-US"/>
          </a:p>
          <a:p>
            <a:pPr eaLnBrk="1" hangingPunct="1">
              <a:buFont typeface="Wingdings" panose="05000000000000000000" pitchFamily="2" charset="2"/>
              <a:buNone/>
            </a:pPr>
            <a:r>
              <a:rPr lang="en-US" altLang="en-US" sz="2000" b="1">
                <a:latin typeface="Courier New" panose="02070309020205020404" pitchFamily="49" charset="0"/>
              </a:rPr>
              <a:t>acall &lt;address ll&gt;</a:t>
            </a:r>
            <a:r>
              <a:rPr lang="en-US" altLang="en-US" sz="2000">
                <a:latin typeface="Courier New" panose="02070309020205020404" pitchFamily="49" charset="0"/>
              </a:rPr>
              <a:t>       ; stack </a:t>
            </a:r>
            <a:r>
              <a:rPr lang="en-US" altLang="en-US" sz="2000">
                <a:latin typeface="Courier New" panose="02070309020205020404" pitchFamily="49" charset="0"/>
                <a:sym typeface="Wingdings" panose="05000000000000000000" pitchFamily="2" charset="2"/>
              </a:rPr>
              <a:t> PC</a:t>
            </a:r>
          </a:p>
          <a:p>
            <a:pPr eaLnBrk="1" hangingPunct="1">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11 bit</a:t>
            </a:r>
          </a:p>
          <a:p>
            <a:pPr eaLnBrk="1" hangingPunct="1">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r>
              <a:rPr lang="en-US" altLang="en-US" sz="2400" b="1">
                <a:latin typeface="Courier New" panose="02070309020205020404" pitchFamily="49" charset="0"/>
                <a:sym typeface="Wingdings" panose="05000000000000000000" pitchFamily="2" charset="2"/>
              </a:rPr>
              <a:t>lcall &lt;address 16&gt;</a:t>
            </a:r>
            <a:r>
              <a:rPr lang="en-US" altLang="en-US" sz="2000">
                <a:latin typeface="Courier New" panose="02070309020205020404" pitchFamily="49" charset="0"/>
                <a:sym typeface="Wingdings" panose="05000000000000000000" pitchFamily="2" charset="2"/>
              </a:rPr>
              <a:t>    </a:t>
            </a:r>
            <a:r>
              <a:rPr lang="en-US" altLang="en-US" sz="2000">
                <a:latin typeface="Courier New" panose="02070309020205020404" pitchFamily="49" charset="0"/>
              </a:rPr>
              <a:t>; stack </a:t>
            </a:r>
            <a:r>
              <a:rPr lang="en-US" altLang="en-US" sz="2000">
                <a:latin typeface="Courier New" panose="02070309020205020404" pitchFamily="49" charset="0"/>
                <a:sym typeface="Wingdings" panose="05000000000000000000" pitchFamily="2" charset="2"/>
              </a:rPr>
              <a:t> PC</a:t>
            </a:r>
          </a:p>
          <a:p>
            <a:pPr eaLnBrk="1" hangingPunct="1">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16 bit</a:t>
            </a:r>
          </a:p>
        </p:txBody>
      </p:sp>
    </p:spTree>
    <p:extLst>
      <p:ext uri="{BB962C8B-B14F-4D97-AF65-F5344CB8AC3E}">
        <p14:creationId xmlns:p14="http://schemas.microsoft.com/office/powerpoint/2010/main" val="742447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Return</a:t>
            </a:r>
          </a:p>
        </p:txBody>
      </p:sp>
      <p:sp>
        <p:nvSpPr>
          <p:cNvPr id="118787" name="Rectangle 3"/>
          <p:cNvSpPr>
            <a:spLocks noGrp="1" noChangeArrowheads="1"/>
          </p:cNvSpPr>
          <p:nvPr>
            <p:ph type="body" idx="1"/>
          </p:nvPr>
        </p:nvSpPr>
        <p:spPr/>
        <p:txBody>
          <a:bodyPr/>
          <a:lstStyle/>
          <a:p>
            <a:pPr eaLnBrk="1" hangingPunct="1"/>
            <a:r>
              <a:rPr lang="en-US" altLang="en-US"/>
              <a:t>Return is also similar to a jump, but</a:t>
            </a:r>
          </a:p>
          <a:p>
            <a:pPr lvl="1" eaLnBrk="1" hangingPunct="1"/>
            <a:r>
              <a:rPr lang="en-US" altLang="en-US"/>
              <a:t>Return instruction </a:t>
            </a:r>
            <a:r>
              <a:rPr lang="en-US" altLang="en-US">
                <a:solidFill>
                  <a:srgbClr val="FF3300"/>
                </a:solidFill>
              </a:rPr>
              <a:t>pops PC</a:t>
            </a:r>
            <a:r>
              <a:rPr lang="en-US" altLang="en-US"/>
              <a:t> from stack to get address to jump to</a:t>
            </a:r>
          </a:p>
          <a:p>
            <a:pPr lvl="1" eaLnBrk="1" hangingPunct="1"/>
            <a:endParaRPr lang="en-US" altLang="en-US"/>
          </a:p>
          <a:p>
            <a:pPr lvl="2" eaLnBrk="1" hangingPunct="1">
              <a:buFont typeface="Wingdings" panose="05000000000000000000" pitchFamily="2" charset="2"/>
              <a:buNone/>
            </a:pPr>
            <a:r>
              <a:rPr lang="en-US" altLang="en-US" sz="2800" b="1">
                <a:latin typeface="Courier New" panose="02070309020205020404" pitchFamily="49" charset="0"/>
              </a:rPr>
              <a:t>ret</a:t>
            </a:r>
            <a:r>
              <a:rPr lang="en-US" altLang="en-US" sz="1800">
                <a:latin typeface="Courier New" panose="02070309020205020404" pitchFamily="49" charset="0"/>
              </a:rPr>
              <a:t> 	      		; PC </a:t>
            </a:r>
            <a:r>
              <a:rPr lang="en-US" altLang="en-US" sz="1800">
                <a:latin typeface="Courier New" panose="02070309020205020404" pitchFamily="49" charset="0"/>
                <a:sym typeface="Wingdings" panose="05000000000000000000" pitchFamily="2" charset="2"/>
              </a:rPr>
              <a:t> stack</a:t>
            </a:r>
          </a:p>
          <a:p>
            <a:pPr eaLnBrk="1" hangingPunct="1">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p:txBody>
      </p:sp>
    </p:spTree>
    <p:extLst>
      <p:ext uri="{BB962C8B-B14F-4D97-AF65-F5344CB8AC3E}">
        <p14:creationId xmlns:p14="http://schemas.microsoft.com/office/powerpoint/2010/main" val="4125452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example of delay</a:t>
            </a:r>
          </a:p>
        </p:txBody>
      </p:sp>
      <p:sp>
        <p:nvSpPr>
          <p:cNvPr id="124931" name="Rectangle 3"/>
          <p:cNvSpPr>
            <a:spLocks noChangeArrowheads="1"/>
          </p:cNvSpPr>
          <p:nvPr/>
        </p:nvSpPr>
        <p:spPr bwMode="auto">
          <a:xfrm>
            <a:off x="1774826" y="1700214"/>
            <a:ext cx="4321175"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mov</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a,#0aah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Back1:mov p0,a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lcall</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delay1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cpl</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sjmp</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back1</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Delay1:mov r0,#0ffh</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;1cycle</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Here: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djnz</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r0,here </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ret          </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end</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Delay=1+255*2+2=513 cycle</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p:txBody>
      </p:sp>
      <p:sp>
        <p:nvSpPr>
          <p:cNvPr id="124932" name="Rectangle 4"/>
          <p:cNvSpPr>
            <a:spLocks noChangeArrowheads="1"/>
          </p:cNvSpPr>
          <p:nvPr/>
        </p:nvSpPr>
        <p:spPr bwMode="auto">
          <a:xfrm>
            <a:off x="6167438" y="1700213"/>
            <a:ext cx="4356100"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Delay2: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r6,#0ffh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back1: mov r7,#0ffh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Here:  djnz r7,here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r6,back1</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ret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Delay=1+(1+255*2+2)*255+2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=130818 machine cycle</a:t>
            </a:r>
          </a:p>
        </p:txBody>
      </p:sp>
      <p:sp>
        <p:nvSpPr>
          <p:cNvPr id="124933" name="Line 5"/>
          <p:cNvSpPr>
            <a:spLocks noChangeShapeType="1"/>
          </p:cNvSpPr>
          <p:nvPr/>
        </p:nvSpPr>
        <p:spPr bwMode="auto">
          <a:xfrm>
            <a:off x="5951538" y="1557338"/>
            <a:ext cx="0" cy="4608512"/>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575797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bwMode="auto">
          <a:xfrm>
            <a:off x="1981200" y="188914"/>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Long delay Example</a:t>
            </a:r>
          </a:p>
        </p:txBody>
      </p:sp>
      <p:sp>
        <p:nvSpPr>
          <p:cNvPr id="125955" name="Rectangle 3"/>
          <p:cNvSpPr>
            <a:spLocks noGrp="1" noChangeArrowheads="1"/>
          </p:cNvSpPr>
          <p:nvPr>
            <p:ph type="body" idx="1"/>
          </p:nvPr>
        </p:nvSpPr>
        <p:spPr>
          <a:xfrm>
            <a:off x="2209800" y="909639"/>
            <a:ext cx="4318000" cy="5832475"/>
          </a:xfrm>
        </p:spPr>
        <p:txBody>
          <a:bodyPr/>
          <a:lstStyle/>
          <a:p>
            <a:pPr eaLnBrk="1" hangingPunct="1">
              <a:lnSpc>
                <a:spcPct val="90000"/>
              </a:lnSpc>
              <a:buFont typeface="Wingdings" panose="05000000000000000000" pitchFamily="2" charset="2"/>
              <a:buNone/>
            </a:pPr>
            <a:endParaRPr lang="en-US" altLang="en-US" sz="1600" b="1" dirty="0">
              <a:latin typeface="Courier New" panose="02070309020205020404" pitchFamily="49" charset="0"/>
            </a:endParaRP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GREEN_LED: 	</a:t>
            </a:r>
            <a:r>
              <a:rPr lang="en-US" altLang="en-US" sz="1600" b="1" dirty="0" err="1">
                <a:latin typeface="Courier New" panose="02070309020205020404" pitchFamily="49" charset="0"/>
              </a:rPr>
              <a:t>equ</a:t>
            </a:r>
            <a:r>
              <a:rPr lang="en-US" altLang="en-US" sz="1600" b="1" dirty="0">
                <a:latin typeface="Courier New" panose="02070309020205020404" pitchFamily="49" charset="0"/>
              </a:rPr>
              <a:t>  P1.6</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org  ooh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ljmp</a:t>
            </a:r>
            <a:r>
              <a:rPr lang="en-US" altLang="en-US" sz="1600" b="1" dirty="0">
                <a:latin typeface="Courier New" panose="02070309020205020404" pitchFamily="49" charset="0"/>
              </a:rPr>
              <a:t> Main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org  100h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Main:  	 	</a:t>
            </a:r>
            <a:r>
              <a:rPr lang="en-US" altLang="en-US" sz="1600" b="1" dirty="0" err="1">
                <a:latin typeface="Courier New" panose="02070309020205020404" pitchFamily="49" charset="0"/>
              </a:rPr>
              <a:t>clr</a:t>
            </a:r>
            <a:r>
              <a:rPr lang="en-US" altLang="en-US" sz="1600" b="1" dirty="0">
                <a:latin typeface="Courier New" panose="02070309020205020404" pitchFamily="49" charset="0"/>
              </a:rPr>
              <a:t>   GREEN_LED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Again:	  	</a:t>
            </a:r>
            <a:r>
              <a:rPr lang="en-US" altLang="en-US" sz="1600" b="1" dirty="0" err="1">
                <a:latin typeface="Courier New" panose="02070309020205020404" pitchFamily="49" charset="0"/>
              </a:rPr>
              <a:t>acall</a:t>
            </a:r>
            <a:r>
              <a:rPr lang="en-US" altLang="en-US" sz="1600" b="1" dirty="0">
                <a:latin typeface="Courier New" panose="02070309020205020404" pitchFamily="49" charset="0"/>
              </a:rPr>
              <a:t> Delay</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cpl</a:t>
            </a:r>
            <a:r>
              <a:rPr lang="en-US" altLang="en-US" sz="1600" b="1" dirty="0">
                <a:latin typeface="Courier New" panose="02070309020205020404" pitchFamily="49" charset="0"/>
              </a:rPr>
              <a:t>   GREEN_LED</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sjmp</a:t>
            </a:r>
            <a:r>
              <a:rPr lang="en-US" altLang="en-US" sz="1600" b="1" dirty="0">
                <a:latin typeface="Courier New" panose="02070309020205020404" pitchFamily="49" charset="0"/>
              </a:rPr>
              <a:t>  Again </a:t>
            </a:r>
          </a:p>
          <a:p>
            <a:pPr eaLnBrk="1" hangingPunct="1">
              <a:lnSpc>
                <a:spcPct val="90000"/>
              </a:lnSpc>
              <a:buFont typeface="Wingdings" panose="05000000000000000000" pitchFamily="2" charset="2"/>
              <a:buNone/>
            </a:pPr>
            <a:endParaRPr lang="en-US" altLang="en-US" sz="1600" b="1" dirty="0">
              <a:latin typeface="Courier New" panose="02070309020205020404" pitchFamily="49" charset="0"/>
            </a:endParaRP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Delay: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R7, #02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Loop1: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R6, #00h</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Loop0: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R5, #00h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R5, $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R6, Loop0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R7, Loop1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ret</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END</a:t>
            </a:r>
          </a:p>
        </p:txBody>
      </p:sp>
      <p:sp>
        <p:nvSpPr>
          <p:cNvPr id="125956" name="AutoShape 4"/>
          <p:cNvSpPr>
            <a:spLocks/>
          </p:cNvSpPr>
          <p:nvPr/>
        </p:nvSpPr>
        <p:spPr bwMode="auto">
          <a:xfrm>
            <a:off x="6046788" y="2376489"/>
            <a:ext cx="304800" cy="1150937"/>
          </a:xfrm>
          <a:prstGeom prst="rightBrace">
            <a:avLst>
              <a:gd name="adj1" fmla="val 31467"/>
              <a:gd name="adj2" fmla="val 50000"/>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FF0066"/>
              </a:solidFill>
              <a:effectLst/>
              <a:uLnTx/>
              <a:uFillTx/>
              <a:latin typeface="Times New Roman" panose="02020603050405020304" pitchFamily="18" charset="0"/>
              <a:ea typeface="+mn-ea"/>
              <a:cs typeface="Times New Roman" panose="02020603050405020304" pitchFamily="18" charset="0"/>
            </a:endParaRPr>
          </a:p>
        </p:txBody>
      </p:sp>
      <p:sp>
        <p:nvSpPr>
          <p:cNvPr id="125957" name="AutoShape 5"/>
          <p:cNvSpPr>
            <a:spLocks/>
          </p:cNvSpPr>
          <p:nvPr/>
        </p:nvSpPr>
        <p:spPr bwMode="auto">
          <a:xfrm>
            <a:off x="6046788" y="4205288"/>
            <a:ext cx="304800" cy="1816100"/>
          </a:xfrm>
          <a:prstGeom prst="rightBrace">
            <a:avLst>
              <a:gd name="adj1" fmla="val 49653"/>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958" name="AutoShape 6"/>
          <p:cNvSpPr>
            <a:spLocks/>
          </p:cNvSpPr>
          <p:nvPr/>
        </p:nvSpPr>
        <p:spPr bwMode="auto">
          <a:xfrm>
            <a:off x="6024563" y="1511300"/>
            <a:ext cx="304800" cy="381000"/>
          </a:xfrm>
          <a:prstGeom prst="rightBrace">
            <a:avLst>
              <a:gd name="adj1" fmla="val 10417"/>
              <a:gd name="adj2" fmla="val 50000"/>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959" name="Text Box 7"/>
          <p:cNvSpPr txBox="1">
            <a:spLocks noChangeArrowheads="1"/>
          </p:cNvSpPr>
          <p:nvPr/>
        </p:nvSpPr>
        <p:spPr bwMode="auto">
          <a:xfrm>
            <a:off x="6384925" y="1439864"/>
            <a:ext cx="1443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reset service</a:t>
            </a:r>
          </a:p>
        </p:txBody>
      </p:sp>
      <p:sp>
        <p:nvSpPr>
          <p:cNvPr id="125960" name="Text Box 8"/>
          <p:cNvSpPr txBox="1">
            <a:spLocks noChangeArrowheads="1"/>
          </p:cNvSpPr>
          <p:nvPr/>
        </p:nvSpPr>
        <p:spPr bwMode="auto">
          <a:xfrm>
            <a:off x="6427788" y="2735264"/>
            <a:ext cx="1612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main program</a:t>
            </a:r>
          </a:p>
        </p:txBody>
      </p:sp>
      <p:sp>
        <p:nvSpPr>
          <p:cNvPr id="125961" name="Text Box 9"/>
          <p:cNvSpPr txBox="1">
            <a:spLocks noChangeArrowheads="1"/>
          </p:cNvSpPr>
          <p:nvPr/>
        </p:nvSpPr>
        <p:spPr bwMode="auto">
          <a:xfrm>
            <a:off x="6427789" y="4738689"/>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subroutine</a:t>
            </a:r>
          </a:p>
        </p:txBody>
      </p:sp>
    </p:spTree>
    <p:extLst>
      <p:ext uri="{BB962C8B-B14F-4D97-AF65-F5344CB8AC3E}">
        <p14:creationId xmlns:p14="http://schemas.microsoft.com/office/powerpoint/2010/main" val="295589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Instruction format</a:t>
            </a:r>
          </a:p>
        </p:txBody>
      </p:sp>
      <p:pic>
        <p:nvPicPr>
          <p:cNvPr id="4" name="Content Placeholder 3"/>
          <p:cNvPicPr>
            <a:picLocks noGrp="1" noChangeAspect="1"/>
          </p:cNvPicPr>
          <p:nvPr>
            <p:ph idx="1"/>
          </p:nvPr>
        </p:nvPicPr>
        <p:blipFill rotWithShape="1">
          <a:blip r:embed="rId2"/>
          <a:srcRect l="26306" t="31970" r="31164" b="16180"/>
          <a:stretch/>
        </p:blipFill>
        <p:spPr>
          <a:xfrm>
            <a:off x="2392680" y="1879276"/>
            <a:ext cx="7406639" cy="4336870"/>
          </a:xfrm>
          <a:prstGeom prst="rect">
            <a:avLst/>
          </a:prstGeom>
        </p:spPr>
      </p:pic>
    </p:spTree>
    <p:extLst>
      <p:ext uri="{BB962C8B-B14F-4D97-AF65-F5344CB8AC3E}">
        <p14:creationId xmlns:p14="http://schemas.microsoft.com/office/powerpoint/2010/main" val="50344849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lue Pearl Basic">
  <a:themeElements>
    <a:clrScheme name="~Blue Pearl Basic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Blue Pearl Basic">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ue Pearl Basic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TM03457464[[fn=Dividend]]</Template>
  <TotalTime>1813</TotalTime>
  <Words>3168</Words>
  <Application>Microsoft Office PowerPoint</Application>
  <PresentationFormat>Widescreen</PresentationFormat>
  <Paragraphs>572</Paragraphs>
  <Slides>83</Slides>
  <Notes>0</Notes>
  <HiddenSlides>0</HiddenSlides>
  <MMClips>0</MMClips>
  <ScaleCrop>false</ScaleCrop>
  <HeadingPairs>
    <vt:vector size="4" baseType="variant">
      <vt:variant>
        <vt:lpstr>Theme</vt:lpstr>
      </vt:variant>
      <vt:variant>
        <vt:i4>4</vt:i4>
      </vt:variant>
      <vt:variant>
        <vt:lpstr>Slide Titles</vt:lpstr>
      </vt:variant>
      <vt:variant>
        <vt:i4>83</vt:i4>
      </vt:variant>
    </vt:vector>
  </HeadingPairs>
  <TitlesOfParts>
    <vt:vector size="87" baseType="lpstr">
      <vt:lpstr>Dividend</vt:lpstr>
      <vt:lpstr>Office Theme</vt:lpstr>
      <vt:lpstr>3_~Blue Pearl Basic</vt:lpstr>
      <vt:lpstr>Default Design</vt:lpstr>
      <vt:lpstr>8051 Addressing mode</vt:lpstr>
      <vt:lpstr>PowerPoint Presentation</vt:lpstr>
      <vt:lpstr>PowerPoint Presentation</vt:lpstr>
      <vt:lpstr>PowerPoint Presentation</vt:lpstr>
      <vt:lpstr>example</vt:lpstr>
      <vt:lpstr>Instruction format</vt:lpstr>
      <vt:lpstr>PowerPoint Presentation</vt:lpstr>
      <vt:lpstr>examples</vt:lpstr>
      <vt:lpstr>Instruction format</vt:lpstr>
      <vt:lpstr>PowerPoint Presentation</vt:lpstr>
      <vt:lpstr>examples</vt:lpstr>
      <vt:lpstr>examples</vt:lpstr>
      <vt:lpstr>Instruction format</vt:lpstr>
      <vt:lpstr>PowerPoint Presentation</vt:lpstr>
      <vt:lpstr>examples</vt:lpstr>
      <vt:lpstr>Instruction format</vt:lpstr>
      <vt:lpstr>PowerPoint Presentation</vt:lpstr>
      <vt:lpstr>examples</vt:lpstr>
      <vt:lpstr>PowerPoint Presentation</vt:lpstr>
      <vt:lpstr>8051 Programming</vt:lpstr>
      <vt:lpstr>Programming Language</vt:lpstr>
      <vt:lpstr>Compiler and Assembler</vt:lpstr>
      <vt:lpstr>ASSEMBLER DIRECTIVES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Assembly Programming Format</vt:lpstr>
      <vt:lpstr>Flow to Run Code with Development Tools</vt:lpstr>
      <vt:lpstr>PowerPoint Presentation</vt:lpstr>
      <vt:lpstr>PowerPoint Presentation</vt:lpstr>
      <vt:lpstr>Instructions</vt:lpstr>
      <vt:lpstr>Data Transfer Instructions</vt:lpstr>
      <vt:lpstr>PowerPoint Presentation</vt:lpstr>
      <vt:lpstr>PowerPoint Presentation</vt:lpstr>
      <vt:lpstr>Exchange Instructions</vt:lpstr>
      <vt:lpstr>Bit-Oriented Data Transfer</vt:lpstr>
      <vt:lpstr>Data Processing Instructions</vt:lpstr>
      <vt:lpstr>Arithmetic Instructions</vt:lpstr>
      <vt:lpstr>Arithmetic Instructions</vt:lpstr>
      <vt:lpstr>ADD Instructions</vt:lpstr>
      <vt:lpstr>Instructions that Affect PSW bits</vt:lpstr>
      <vt:lpstr>PowerPoint Presentation</vt:lpstr>
      <vt:lpstr>PowerPoint Presentation</vt:lpstr>
      <vt:lpstr>PowerPoint Presentation</vt:lpstr>
      <vt:lpstr>PowerPoint Presentation</vt:lpstr>
      <vt:lpstr>PowerPoint Presentation</vt:lpstr>
      <vt:lpstr>PowerPoint Presentation</vt:lpstr>
      <vt:lpstr>ADD Examples</vt:lpstr>
      <vt:lpstr>PowerPoint Presentation</vt:lpstr>
      <vt:lpstr>Subtract </vt:lpstr>
      <vt:lpstr>Increment and Decrement</vt:lpstr>
      <vt:lpstr>Example: Increment 16-bit Word</vt:lpstr>
      <vt:lpstr>Multiply</vt:lpstr>
      <vt:lpstr>Division</vt:lpstr>
      <vt:lpstr>Decimal Adjust</vt:lpstr>
      <vt:lpstr>Logic Instructions</vt:lpstr>
      <vt:lpstr>Bitwise Logic</vt:lpstr>
      <vt:lpstr>Address Modes with Logic</vt:lpstr>
      <vt:lpstr>Uses of Logic Instructions</vt:lpstr>
      <vt:lpstr>Other Logic Instructions</vt:lpstr>
      <vt:lpstr>CLR ( Set all bits to 0)</vt:lpstr>
      <vt:lpstr>Rotate</vt:lpstr>
      <vt:lpstr>Rotate through Carry</vt:lpstr>
      <vt:lpstr>Rotate and Multiplication/Division</vt:lpstr>
      <vt:lpstr>Swap</vt:lpstr>
      <vt:lpstr>Bit Logic Operations</vt:lpstr>
      <vt:lpstr>Program Flow Control</vt:lpstr>
      <vt:lpstr>Unconditional Jumps</vt:lpstr>
      <vt:lpstr>Infinite Loops</vt:lpstr>
      <vt:lpstr>Conditional Jump</vt:lpstr>
      <vt:lpstr>Conditional jumps</vt:lpstr>
      <vt:lpstr>Example: Conditional Jumps</vt:lpstr>
      <vt:lpstr>More Conditional Jumps</vt:lpstr>
      <vt:lpstr>Iterative Loops</vt:lpstr>
      <vt:lpstr>Iterative Loops(examples)</vt:lpstr>
      <vt:lpstr>Call and Return</vt:lpstr>
      <vt:lpstr>Return</vt:lpstr>
      <vt:lpstr>example of delay</vt:lpstr>
      <vt:lpstr>Long delay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8085 Microprocessor</dc:title>
  <dc:creator>Deepali Yadav</dc:creator>
  <cp:lastModifiedBy>Deepali Yadav</cp:lastModifiedBy>
  <cp:revision>61</cp:revision>
  <dcterms:created xsi:type="dcterms:W3CDTF">2020-01-13T07:54:26Z</dcterms:created>
  <dcterms:modified xsi:type="dcterms:W3CDTF">2021-03-30T05:23:04Z</dcterms:modified>
</cp:coreProperties>
</file>